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68" r:id="rId1"/>
    <p:sldMasterId id="2147483816" r:id="rId2"/>
  </p:sldMasterIdLst>
  <p:notesMasterIdLst>
    <p:notesMasterId r:id="rId61"/>
  </p:notesMasterIdLst>
  <p:handoutMasterIdLst>
    <p:handoutMasterId r:id="rId62"/>
  </p:handoutMasterIdLst>
  <p:sldIdLst>
    <p:sldId id="358" r:id="rId3"/>
    <p:sldId id="360" r:id="rId4"/>
    <p:sldId id="361" r:id="rId5"/>
    <p:sldId id="362" r:id="rId6"/>
    <p:sldId id="364" r:id="rId7"/>
    <p:sldId id="365" r:id="rId8"/>
    <p:sldId id="366" r:id="rId9"/>
    <p:sldId id="367" r:id="rId10"/>
    <p:sldId id="368" r:id="rId11"/>
    <p:sldId id="372" r:id="rId12"/>
    <p:sldId id="370" r:id="rId13"/>
    <p:sldId id="373" r:id="rId14"/>
    <p:sldId id="382" r:id="rId15"/>
    <p:sldId id="374" r:id="rId16"/>
    <p:sldId id="376" r:id="rId17"/>
    <p:sldId id="394" r:id="rId18"/>
    <p:sldId id="377" r:id="rId19"/>
    <p:sldId id="378" r:id="rId20"/>
    <p:sldId id="379" r:id="rId21"/>
    <p:sldId id="383" r:id="rId22"/>
    <p:sldId id="384" r:id="rId23"/>
    <p:sldId id="385" r:id="rId24"/>
    <p:sldId id="386" r:id="rId25"/>
    <p:sldId id="387" r:id="rId26"/>
    <p:sldId id="388" r:id="rId27"/>
    <p:sldId id="389" r:id="rId28"/>
    <p:sldId id="390" r:id="rId29"/>
    <p:sldId id="391" r:id="rId30"/>
    <p:sldId id="392" r:id="rId31"/>
    <p:sldId id="393" r:id="rId32"/>
    <p:sldId id="363" r:id="rId33"/>
    <p:sldId id="257" r:id="rId34"/>
    <p:sldId id="353" r:id="rId35"/>
    <p:sldId id="316" r:id="rId36"/>
    <p:sldId id="320" r:id="rId37"/>
    <p:sldId id="354" r:id="rId38"/>
    <p:sldId id="321" r:id="rId39"/>
    <p:sldId id="338" r:id="rId40"/>
    <p:sldId id="325" r:id="rId41"/>
    <p:sldId id="326" r:id="rId42"/>
    <p:sldId id="339" r:id="rId43"/>
    <p:sldId id="328" r:id="rId44"/>
    <p:sldId id="340" r:id="rId45"/>
    <p:sldId id="329" r:id="rId46"/>
    <p:sldId id="330" r:id="rId47"/>
    <p:sldId id="331" r:id="rId48"/>
    <p:sldId id="332" r:id="rId49"/>
    <p:sldId id="333" r:id="rId50"/>
    <p:sldId id="355" r:id="rId51"/>
    <p:sldId id="341" r:id="rId52"/>
    <p:sldId id="342" r:id="rId53"/>
    <p:sldId id="344" r:id="rId54"/>
    <p:sldId id="346" r:id="rId55"/>
    <p:sldId id="351" r:id="rId56"/>
    <p:sldId id="356" r:id="rId57"/>
    <p:sldId id="323" r:id="rId58"/>
    <p:sldId id="324" r:id="rId59"/>
    <p:sldId id="352" r:id="rId60"/>
  </p:sldIdLst>
  <p:sldSz cx="9144000" cy="6858000" type="screen4x3"/>
  <p:notesSz cx="6807200" cy="9939338"/>
  <p:embeddedFontLst>
    <p:embeddedFont>
      <p:font typeface="휴먼둥근헤드라인" panose="02030504000101010101" pitchFamily="18" charset="-127"/>
      <p:regular r:id="rId63"/>
    </p:embeddedFont>
    <p:embeddedFont>
      <p:font typeface="Wingdings 2" panose="05020102010507070707" pitchFamily="18" charset="2"/>
      <p:regular r:id="rId64"/>
    </p:embeddedFont>
    <p:embeddedFont>
      <p:font typeface="Impact" panose="020B0806030902050204" pitchFamily="34" charset="0"/>
      <p:regular r:id="rId65"/>
    </p:embeddedFont>
    <p:embeddedFont>
      <p:font typeface="HY신명조" panose="02030600000101010101" pitchFamily="18" charset="-127"/>
      <p:regular r:id="rId66"/>
    </p:embeddedFont>
    <p:embeddedFont>
      <p:font typeface="Constantia" panose="02030602050306030303" pitchFamily="18" charset="0"/>
      <p:regular r:id="rId67"/>
      <p:bold r:id="rId68"/>
      <p:italic r:id="rId69"/>
      <p:boldItalic r:id="rId70"/>
    </p:embeddedFont>
    <p:embeddedFont>
      <p:font typeface="Brush Script MT" panose="03060802040406070304" pitchFamily="66" charset="0"/>
      <p:italic r:id="rId71"/>
    </p:embeddedFont>
    <p:embeddedFont>
      <p:font typeface="맑은 고딕" panose="020B0503020000020004" pitchFamily="50" charset="-127"/>
      <p:regular r:id="rId72"/>
      <p:bold r:id="rId73"/>
    </p:embeddedFont>
    <p:embeddedFont>
      <p:font typeface="함초롬돋움" panose="02030504000101010101" pitchFamily="18" charset="-127"/>
      <p:regular r:id="rId74"/>
      <p:bold r:id="rId75"/>
    </p:embeddedFont>
    <p:embeddedFont>
      <p:font typeface="-구름L" panose="02030504000101010101" pitchFamily="18" charset="-127"/>
      <p:regular r:id="rId76"/>
    </p:embeddedFont>
    <p:embeddedFont>
      <p:font typeface="HY나무B" panose="02030600000101010101" pitchFamily="18" charset="-127"/>
      <p:regular r:id="rId77"/>
    </p:embeddedFont>
    <p:embeddedFont>
      <p:font typeface="HY강B" panose="02030600000101010101" pitchFamily="18" charset="-127"/>
      <p:regular r:id="rId78"/>
    </p:embeddedFont>
    <p:embeddedFont>
      <p:font typeface="ＭＳ Ｐゴシック" panose="020B0600070205080204" pitchFamily="34" charset="-128"/>
      <p:regular r:id="rId7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C8C"/>
    <a:srgbClr val="EC8938"/>
    <a:srgbClr val="D67F00"/>
    <a:srgbClr val="FF9900"/>
    <a:srgbClr val="CC9900"/>
    <a:srgbClr val="C5711D"/>
    <a:srgbClr val="4B89B3"/>
    <a:srgbClr val="3D7093"/>
    <a:srgbClr val="3D414D"/>
    <a:srgbClr val="384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3" autoAdjust="0"/>
    <p:restoredTop sz="94660"/>
  </p:normalViewPr>
  <p:slideViewPr>
    <p:cSldViewPr showGuides="1">
      <p:cViewPr>
        <p:scale>
          <a:sx n="100" d="100"/>
          <a:sy n="100" d="100"/>
        </p:scale>
        <p:origin x="-360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1.fntdata"/><Relationship Id="rId68" Type="http://schemas.openxmlformats.org/officeDocument/2006/relationships/font" Target="fonts/font6.fntdata"/><Relationship Id="rId76" Type="http://schemas.openxmlformats.org/officeDocument/2006/relationships/font" Target="fonts/font14.fntdata"/><Relationship Id="rId7" Type="http://schemas.openxmlformats.org/officeDocument/2006/relationships/slide" Target="slides/slide5.xml"/><Relationship Id="rId71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4.fntdata"/><Relationship Id="rId74" Type="http://schemas.openxmlformats.org/officeDocument/2006/relationships/font" Target="fonts/font12.fntdata"/><Relationship Id="rId79" Type="http://schemas.openxmlformats.org/officeDocument/2006/relationships/font" Target="fonts/font17.fntdata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font" Target="fonts/font3.fntdata"/><Relationship Id="rId73" Type="http://schemas.openxmlformats.org/officeDocument/2006/relationships/font" Target="fonts/font11.fntdata"/><Relationship Id="rId78" Type="http://schemas.openxmlformats.org/officeDocument/2006/relationships/font" Target="fonts/font16.fntdata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2.fntdata"/><Relationship Id="rId69" Type="http://schemas.openxmlformats.org/officeDocument/2006/relationships/font" Target="fonts/font7.fntdata"/><Relationship Id="rId77" Type="http://schemas.openxmlformats.org/officeDocument/2006/relationships/font" Target="fonts/font15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font" Target="fonts/font10.fntdata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font" Target="fonts/font5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handoutMaster" Target="handoutMasters/handoutMaster1.xml"/><Relationship Id="rId70" Type="http://schemas.openxmlformats.org/officeDocument/2006/relationships/font" Target="fonts/font8.fntdata"/><Relationship Id="rId75" Type="http://schemas.openxmlformats.org/officeDocument/2006/relationships/font" Target="fonts/font13.fntdata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backup\&#48148;&#53461;&#54868;&#47732;\ppt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Sheet1!$B$2:$B$10</c:f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Sheet1!$C$2:$C$10</c:f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Sheet1!$D$2:$D$10</c:f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Sheet1!$E$2:$E$10</c:f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Sheet1!$F$2:$F$10</c:f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Sheet1!$G$2:$G$10</c:f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Sheet1!$H$2:$H$10</c:f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Sheet1!$I$2:$I$10</c:f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Sheet1!$J$2:$J$10</c:f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10월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Sheet1!$K$2:$K$10</c:f>
            </c:numRef>
          </c:val>
        </c:ser>
        <c:ser>
          <c:idx val="10"/>
          <c:order val="10"/>
          <c:tx>
            <c:strRef>
              <c:f>Sheet1!$L$1</c:f>
              <c:strCache>
                <c:ptCount val="1"/>
                <c:pt idx="0">
                  <c:v>11월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Sheet1!$L$2:$L$10</c:f>
            </c:numRef>
          </c:val>
        </c:ser>
        <c:ser>
          <c:idx val="11"/>
          <c:order val="11"/>
          <c:tx>
            <c:strRef>
              <c:f>Sheet1!$M$1</c:f>
              <c:strCache>
                <c:ptCount val="1"/>
                <c:pt idx="0">
                  <c:v>오류건수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50">
                    <a:latin typeface="+mn-ea"/>
                    <a:ea typeface="+mn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녹색
소비자
연대</c:v>
                </c:pt>
                <c:pt idx="1">
                  <c:v>서울
YWCA</c:v>
                </c:pt>
                <c:pt idx="2">
                  <c:v>소비자
시민모임</c:v>
                </c:pt>
                <c:pt idx="3">
                  <c:v>소비자
교육
중앙회</c:v>
                </c:pt>
                <c:pt idx="4">
                  <c:v>한국
부인회
총본부</c:v>
                </c:pt>
                <c:pt idx="5">
                  <c:v>소비자
공익
네트워크</c:v>
                </c:pt>
                <c:pt idx="6">
                  <c:v>한국
소비자
교육원</c:v>
                </c:pt>
                <c:pt idx="7">
                  <c:v>한국
소비자
연맹</c:v>
                </c:pt>
                <c:pt idx="8">
                  <c:v>한국여성
소비자
연합</c:v>
                </c:pt>
              </c:strCache>
            </c:strRef>
          </c:cat>
          <c:val>
            <c:numRef>
              <c:f>Sheet1!$M$2:$M$10</c:f>
              <c:numCache>
                <c:formatCode>General</c:formatCode>
                <c:ptCount val="9"/>
                <c:pt idx="0">
                  <c:v>107</c:v>
                </c:pt>
                <c:pt idx="1">
                  <c:v>43</c:v>
                </c:pt>
                <c:pt idx="2">
                  <c:v>63</c:v>
                </c:pt>
                <c:pt idx="3">
                  <c:v>71</c:v>
                </c:pt>
                <c:pt idx="4">
                  <c:v>55</c:v>
                </c:pt>
                <c:pt idx="5">
                  <c:v>43</c:v>
                </c:pt>
                <c:pt idx="6">
                  <c:v>19</c:v>
                </c:pt>
                <c:pt idx="7">
                  <c:v>11</c:v>
                </c:pt>
                <c:pt idx="8">
                  <c:v>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96040448"/>
        <c:axId val="96041984"/>
      </c:barChart>
      <c:catAx>
        <c:axId val="9604044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 rot="0" vert="horz"/>
          <a:lstStyle/>
          <a:p>
            <a:pPr>
              <a:defRPr sz="1050">
                <a:latin typeface="+mn-ea"/>
                <a:ea typeface="+mn-ea"/>
              </a:defRPr>
            </a:pPr>
            <a:endParaRPr lang="ko-KR"/>
          </a:p>
        </c:txPr>
        <c:crossAx val="96041984"/>
        <c:crosses val="autoZero"/>
        <c:auto val="1"/>
        <c:lblAlgn val="ctr"/>
        <c:lblOffset val="100"/>
        <c:noMultiLvlLbl val="0"/>
      </c:catAx>
      <c:valAx>
        <c:axId val="96041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60404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6822D-8E57-464D-9D26-7038BDEBC728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8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9EA57-F3CF-47AF-92A4-059484F75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0489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6E40E-57BD-4396-A5D9-97A083EC38E8}" type="datetimeFigureOut">
              <a:rPr lang="ko-KR" altLang="en-US" smtClean="0"/>
              <a:t>2015-12-11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5283B-E97F-4EAE-921B-9BF91D7A1A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25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5283B-E97F-4EAE-921B-9BF91D7A1A92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221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모서리가 둥근 직사각형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모서리가 둥근 직사각형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모서리가 둥근 직사각형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920C274-7F28-4C79-93CC-F9C012A4164C}" type="datetimeFigureOut">
              <a:rPr lang="ko-KR" altLang="en-US" smtClean="0"/>
              <a:pPr/>
              <a:t>2015-12-11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59F103D-9715-4C9B-AD17-22F01DA7B2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1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microsoft.com/office/2007/relationships/hdphoto" Target="../media/hdphoto1.wdp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1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3.png"/><Relationship Id="rId7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5" Type="http://schemas.microsoft.com/office/2007/relationships/hdphoto" Target="../media/hdphoto6.wdp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6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png"/><Relationship Id="rId5" Type="http://schemas.openxmlformats.org/officeDocument/2006/relationships/image" Target="../media/image35.png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3.xml"/><Relationship Id="rId4" Type="http://schemas.microsoft.com/office/2007/relationships/hdphoto" Target="../media/hdphoto8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7.jpeg"/><Relationship Id="rId4" Type="http://schemas.openxmlformats.org/officeDocument/2006/relationships/image" Target="../media/image7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4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9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3.png"/><Relationship Id="rId7" Type="http://schemas.openxmlformats.org/officeDocument/2006/relationships/image" Target="../media/image9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5" Type="http://schemas.openxmlformats.org/officeDocument/2006/relationships/image" Target="../media/image9.png"/><Relationship Id="rId4" Type="http://schemas.openxmlformats.org/officeDocument/2006/relationships/image" Target="../media/image8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9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10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971600" y="1772816"/>
            <a:ext cx="742382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000" b="1" spc="-10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생필품 가격조사 지침 </a:t>
            </a:r>
            <a:r>
              <a:rPr lang="ko-KR" altLang="en-US" sz="5000" b="1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교육</a:t>
            </a:r>
            <a:endParaRPr lang="ko-KR" altLang="en-US" sz="5000" b="1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235546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- 2015</a:t>
            </a:r>
            <a:r>
              <a:rPr kumimoji="1"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생활필수품 </a:t>
            </a:r>
            <a:r>
              <a:rPr kumimoji="1" lang="ko-KR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물가조사원 </a:t>
            </a:r>
            <a:r>
              <a:rPr kumimoji="1"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교육 </a:t>
            </a:r>
            <a:r>
              <a:rPr kumimoji="1" lang="en-US" altLang="ko-KR" sz="2000" b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</a:t>
            </a:r>
            <a:endParaRPr kumimoji="1"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60703" y="5445224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2015.  12.  15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9"/>
          <p:cNvSpPr>
            <a:spLocks noChangeArrowheads="1"/>
          </p:cNvSpPr>
          <p:nvPr/>
        </p:nvSpPr>
        <p:spPr bwMode="auto">
          <a:xfrm>
            <a:off x="1749559" y="6013463"/>
            <a:ext cx="59907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9pPr>
          </a:lstStyle>
          <a:p>
            <a:pPr algn="ctr" eaLnBrk="1" hangingPunct="1"/>
            <a:r>
              <a:rPr lang="ko-KR" altLang="en-US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한국소비자단체협의회  </a:t>
            </a:r>
            <a:r>
              <a:rPr lang="ko-KR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물가감시센터</a:t>
            </a:r>
            <a:endParaRPr lang="en-US" altLang="ko-KR" sz="2000" dirty="0">
              <a:solidFill>
                <a:schemeClr val="tx1">
                  <a:lumMod val="65000"/>
                  <a:lumOff val="3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9" name="Picture 6" descr="D:\backup\바탕화면\물가조사자 교육\3. 교육 자료\통계조사원 이미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323" y="4375321"/>
            <a:ext cx="1137644" cy="91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sh\AppData\Local\Microsoft\Windows\Temporary Internet Files\Content.IE5\F7G8EAJQ\shopping-cart-151685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112" y="5176138"/>
            <a:ext cx="927220" cy="93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1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12"/>
          <p:cNvCxnSpPr/>
          <p:nvPr/>
        </p:nvCxnSpPr>
        <p:spPr>
          <a:xfrm flipH="1">
            <a:off x="2219947" y="1256728"/>
            <a:ext cx="666050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45935" y="245385"/>
            <a:ext cx="17740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altLang="ko-KR" sz="3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NDEX</a:t>
            </a:r>
            <a:endParaRPr lang="ko-KR" altLang="en-US" sz="3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67744" y="1741620"/>
            <a:ext cx="4931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54982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735" y="505221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67744" y="2554982"/>
            <a:ext cx="3494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조사표 작성 지침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56992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267744" y="3356992"/>
            <a:ext cx="3494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267744" y="4221088"/>
            <a:ext cx="31357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4062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39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직선 연결선 13"/>
          <p:cNvCxnSpPr/>
          <p:nvPr/>
        </p:nvCxnSpPr>
        <p:spPr>
          <a:xfrm flipH="1">
            <a:off x="2483770" y="2164283"/>
            <a:ext cx="648071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6404" y="1412776"/>
            <a:ext cx="6742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36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769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21488" y="1905506"/>
            <a:ext cx="778674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생활필수품 가격 및 원가 정보를 소비자에게 제공함으로써 소비자의 알권리를 보장하고 합리적인 소비 활동을 유도함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정기적인 생활필수품 가격조사를 통하여 물가상승 실태를 파악하고 지나치게 인상된 품목이 있는지 감시함으로써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소비자 물가 안정에 기여함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 목적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12" y="3861048"/>
            <a:ext cx="2595887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007" y="3861048"/>
            <a:ext cx="2847874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27" y="3861048"/>
            <a:ext cx="2845137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19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690564" y="2688361"/>
            <a:ext cx="7667650" cy="2684855"/>
            <a:chOff x="690564" y="2688361"/>
            <a:chExt cx="7667650" cy="2684855"/>
          </a:xfrm>
        </p:grpSpPr>
        <p:sp>
          <p:nvSpPr>
            <p:cNvPr id="85" name="Oval 34"/>
            <p:cNvSpPr>
              <a:spLocks noChangeArrowheads="1"/>
            </p:cNvSpPr>
            <p:nvPr/>
          </p:nvSpPr>
          <p:spPr bwMode="auto">
            <a:xfrm>
              <a:off x="3960257" y="5127914"/>
              <a:ext cx="1187807" cy="245302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9" name="Group 46"/>
            <p:cNvGrpSpPr>
              <a:grpSpLocks/>
            </p:cNvGrpSpPr>
            <p:nvPr/>
          </p:nvGrpSpPr>
          <p:grpSpPr bwMode="auto">
            <a:xfrm>
              <a:off x="1122363" y="3427413"/>
              <a:ext cx="6913562" cy="1512887"/>
              <a:chOff x="703" y="1933"/>
              <a:chExt cx="4355" cy="1361"/>
            </a:xfrm>
          </p:grpSpPr>
          <p:sp>
            <p:nvSpPr>
              <p:cNvPr id="50" name="AutoShape 29"/>
              <p:cNvSpPr>
                <a:spLocks noChangeArrowheads="1"/>
              </p:cNvSpPr>
              <p:nvPr/>
            </p:nvSpPr>
            <p:spPr bwMode="auto">
              <a:xfrm>
                <a:off x="703" y="1933"/>
                <a:ext cx="4355" cy="1361"/>
              </a:xfrm>
              <a:custGeom>
                <a:avLst/>
                <a:gdLst>
                  <a:gd name="G0" fmla="+- 1295 0 0"/>
                  <a:gd name="G1" fmla="+- 21600 0 1295"/>
                  <a:gd name="G2" fmla="+- 21600 0 1295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295" y="10800"/>
                    </a:moveTo>
                    <a:cubicBezTo>
                      <a:pt x="1295" y="16049"/>
                      <a:pt x="5551" y="20305"/>
                      <a:pt x="10800" y="20305"/>
                    </a:cubicBezTo>
                    <a:cubicBezTo>
                      <a:pt x="16049" y="20305"/>
                      <a:pt x="20305" y="16049"/>
                      <a:pt x="20305" y="10800"/>
                    </a:cubicBezTo>
                    <a:cubicBezTo>
                      <a:pt x="20305" y="5551"/>
                      <a:pt x="16049" y="1295"/>
                      <a:pt x="10800" y="1295"/>
                    </a:cubicBezTo>
                    <a:cubicBezTo>
                      <a:pt x="5551" y="1295"/>
                      <a:pt x="1295" y="5551"/>
                      <a:pt x="1295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DDDDDD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53" name="AutoShape 30"/>
              <p:cNvSpPr>
                <a:spLocks noChangeArrowheads="1"/>
              </p:cNvSpPr>
              <p:nvPr/>
            </p:nvSpPr>
            <p:spPr bwMode="auto">
              <a:xfrm>
                <a:off x="1020" y="2069"/>
                <a:ext cx="3720" cy="1089"/>
              </a:xfrm>
              <a:custGeom>
                <a:avLst/>
                <a:gdLst>
                  <a:gd name="G0" fmla="+- 464 0 0"/>
                  <a:gd name="G1" fmla="+- 21600 0 464"/>
                  <a:gd name="G2" fmla="+- 21600 0 46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464" y="10800"/>
                    </a:moveTo>
                    <a:cubicBezTo>
                      <a:pt x="464" y="16508"/>
                      <a:pt x="5092" y="21136"/>
                      <a:pt x="10800" y="21136"/>
                    </a:cubicBezTo>
                    <a:cubicBezTo>
                      <a:pt x="16508" y="21136"/>
                      <a:pt x="21136" y="16508"/>
                      <a:pt x="21136" y="10800"/>
                    </a:cubicBezTo>
                    <a:cubicBezTo>
                      <a:pt x="21136" y="5092"/>
                      <a:pt x="16508" y="464"/>
                      <a:pt x="10800" y="464"/>
                    </a:cubicBezTo>
                    <a:cubicBezTo>
                      <a:pt x="5092" y="464"/>
                      <a:pt x="464" y="5092"/>
                      <a:pt x="46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DDDDDD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54" name="Oval 48"/>
            <p:cNvSpPr>
              <a:spLocks noChangeArrowheads="1"/>
            </p:cNvSpPr>
            <p:nvPr/>
          </p:nvSpPr>
          <p:spPr bwMode="auto">
            <a:xfrm>
              <a:off x="5286380" y="3716338"/>
              <a:ext cx="1295400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5" name="Oval 49"/>
            <p:cNvSpPr>
              <a:spLocks noChangeArrowheads="1"/>
            </p:cNvSpPr>
            <p:nvPr/>
          </p:nvSpPr>
          <p:spPr bwMode="auto">
            <a:xfrm>
              <a:off x="5359405" y="2708275"/>
              <a:ext cx="1222375" cy="1150938"/>
            </a:xfrm>
            <a:prstGeom prst="ellipse">
              <a:avLst/>
            </a:prstGeom>
            <a:gradFill rotWithShape="1">
              <a:gsLst>
                <a:gs pos="0">
                  <a:srgbClr val="A50021">
                    <a:gamma/>
                    <a:tint val="54118"/>
                    <a:invGamma/>
                  </a:srgbClr>
                </a:gs>
                <a:gs pos="100000">
                  <a:srgbClr val="A5002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6" name="Oval 50"/>
            <p:cNvSpPr>
              <a:spLocks noChangeArrowheads="1"/>
            </p:cNvSpPr>
            <p:nvPr/>
          </p:nvSpPr>
          <p:spPr bwMode="auto">
            <a:xfrm>
              <a:off x="5430842" y="2708275"/>
              <a:ext cx="1008063" cy="936625"/>
            </a:xfrm>
            <a:prstGeom prst="ellipse">
              <a:avLst/>
            </a:prstGeom>
            <a:gradFill rotWithShape="1">
              <a:gsLst>
                <a:gs pos="0">
                  <a:srgbClr val="A50021">
                    <a:gamma/>
                    <a:tint val="33725"/>
                    <a:invGamma/>
                  </a:srgbClr>
                </a:gs>
                <a:gs pos="100000">
                  <a:srgbClr val="A50021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2643174" y="3716338"/>
              <a:ext cx="1295400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8" name="Oval 43"/>
            <p:cNvSpPr>
              <a:spLocks noChangeArrowheads="1"/>
            </p:cNvSpPr>
            <p:nvPr/>
          </p:nvSpPr>
          <p:spPr bwMode="auto">
            <a:xfrm>
              <a:off x="2643175" y="2688361"/>
              <a:ext cx="1223962" cy="1170852"/>
            </a:xfrm>
            <a:prstGeom prst="ellipse">
              <a:avLst/>
            </a:prstGeom>
            <a:gradFill rotWithShape="1">
              <a:gsLst>
                <a:gs pos="0">
                  <a:srgbClr val="A50021">
                    <a:gamma/>
                    <a:tint val="54118"/>
                    <a:invGamma/>
                  </a:srgbClr>
                </a:gs>
                <a:gs pos="100000">
                  <a:srgbClr val="A5002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3" name="Oval 44"/>
            <p:cNvSpPr>
              <a:spLocks noChangeArrowheads="1"/>
            </p:cNvSpPr>
            <p:nvPr/>
          </p:nvSpPr>
          <p:spPr bwMode="auto">
            <a:xfrm>
              <a:off x="2787636" y="2708275"/>
              <a:ext cx="1008063" cy="936625"/>
            </a:xfrm>
            <a:prstGeom prst="ellipse">
              <a:avLst/>
            </a:prstGeom>
            <a:gradFill rotWithShape="1">
              <a:gsLst>
                <a:gs pos="0">
                  <a:srgbClr val="A50021">
                    <a:gamma/>
                    <a:tint val="33725"/>
                    <a:invGamma/>
                  </a:srgbClr>
                </a:gs>
                <a:gs pos="100000">
                  <a:srgbClr val="A50021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4" name="Oval 38"/>
            <p:cNvSpPr>
              <a:spLocks noChangeArrowheads="1"/>
            </p:cNvSpPr>
            <p:nvPr/>
          </p:nvSpPr>
          <p:spPr bwMode="auto">
            <a:xfrm>
              <a:off x="690564" y="4437112"/>
              <a:ext cx="1401788" cy="27782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6" name="Oval 31"/>
            <p:cNvSpPr>
              <a:spLocks noChangeArrowheads="1"/>
            </p:cNvSpPr>
            <p:nvPr/>
          </p:nvSpPr>
          <p:spPr bwMode="auto">
            <a:xfrm>
              <a:off x="3879818" y="4073529"/>
              <a:ext cx="1268246" cy="1155697"/>
            </a:xfrm>
            <a:prstGeom prst="ellipse">
              <a:avLst/>
            </a:prstGeom>
            <a:gradFill rotWithShape="1">
              <a:gsLst>
                <a:gs pos="0">
                  <a:srgbClr val="18407B">
                    <a:gamma/>
                    <a:tint val="54118"/>
                    <a:invGamma/>
                  </a:srgbClr>
                </a:gs>
                <a:gs pos="100000">
                  <a:srgbClr val="18407B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7" name="Oval 32"/>
            <p:cNvSpPr>
              <a:spLocks noChangeArrowheads="1"/>
            </p:cNvSpPr>
            <p:nvPr/>
          </p:nvSpPr>
          <p:spPr bwMode="auto">
            <a:xfrm>
              <a:off x="4067944" y="4077073"/>
              <a:ext cx="1008112" cy="863228"/>
            </a:xfrm>
            <a:prstGeom prst="ellipse">
              <a:avLst/>
            </a:prstGeom>
            <a:gradFill rotWithShape="1">
              <a:gsLst>
                <a:gs pos="0">
                  <a:srgbClr val="18407B">
                    <a:gamma/>
                    <a:tint val="33725"/>
                    <a:invGamma/>
                  </a:srgbClr>
                </a:gs>
                <a:gs pos="100000">
                  <a:srgbClr val="18407B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8" name="Oval 35"/>
            <p:cNvSpPr>
              <a:spLocks noChangeArrowheads="1"/>
            </p:cNvSpPr>
            <p:nvPr/>
          </p:nvSpPr>
          <p:spPr bwMode="auto">
            <a:xfrm>
              <a:off x="716755" y="3391842"/>
              <a:ext cx="1262957" cy="118928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54118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9" name="Oval 36"/>
            <p:cNvSpPr>
              <a:spLocks noChangeArrowheads="1"/>
            </p:cNvSpPr>
            <p:nvPr/>
          </p:nvSpPr>
          <p:spPr bwMode="auto">
            <a:xfrm>
              <a:off x="928661" y="3391841"/>
              <a:ext cx="1001699" cy="81388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33725"/>
                    <a:invGamma/>
                  </a:srgbClr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0" name="Oval 39"/>
            <p:cNvSpPr>
              <a:spLocks noChangeArrowheads="1"/>
            </p:cNvSpPr>
            <p:nvPr/>
          </p:nvSpPr>
          <p:spPr bwMode="auto">
            <a:xfrm>
              <a:off x="6956425" y="4437112"/>
              <a:ext cx="1401789" cy="27782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1" name="Oval 40"/>
            <p:cNvSpPr>
              <a:spLocks noChangeArrowheads="1"/>
            </p:cNvSpPr>
            <p:nvPr/>
          </p:nvSpPr>
          <p:spPr bwMode="auto">
            <a:xfrm>
              <a:off x="6954839" y="3355976"/>
              <a:ext cx="1355039" cy="1225152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54118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2" name="Oval 41"/>
            <p:cNvSpPr>
              <a:spLocks noChangeArrowheads="1"/>
            </p:cNvSpPr>
            <p:nvPr/>
          </p:nvSpPr>
          <p:spPr bwMode="auto">
            <a:xfrm>
              <a:off x="7170738" y="3357563"/>
              <a:ext cx="1040579" cy="962949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33725"/>
                    <a:invGamma/>
                  </a:srgbClr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2714612" y="307181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강B" pitchFamily="18" charset="-127"/>
                  <a:ea typeface="HY강B" pitchFamily="18" charset="-127"/>
                </a:rPr>
                <a:t>조사지역</a:t>
              </a:r>
              <a:endPara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416594" y="3089121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강B" pitchFamily="18" charset="-127"/>
                  <a:ea typeface="HY강B" pitchFamily="18" charset="-127"/>
                </a:rPr>
                <a:t>조사업체</a:t>
              </a:r>
              <a:endPara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001968" y="445616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강B" pitchFamily="18" charset="-127"/>
                  <a:ea typeface="HY강B" pitchFamily="18" charset="-127"/>
                </a:rPr>
                <a:t>조사기관</a:t>
              </a:r>
              <a:endPara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24886" y="379824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강B" pitchFamily="18" charset="-127"/>
                  <a:ea typeface="HY강B" pitchFamily="18" charset="-127"/>
                </a:rPr>
                <a:t>조사일시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7092280" y="377974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강B" pitchFamily="18" charset="-127"/>
                  <a:ea typeface="HY강B" pitchFamily="18" charset="-127"/>
                </a:rPr>
                <a:t>조사제품</a:t>
              </a:r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2483768" y="2285992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서울시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25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구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929190" y="1857364"/>
            <a:ext cx="37147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각 구별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12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곳 조사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백화점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대형마트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기업형 슈퍼마켓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(SSM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</a:t>
            </a:r>
          </a:p>
          <a:p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일반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슈퍼마켓 등 총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300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업소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23528" y="4818638"/>
            <a:ext cx="2714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매월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셋째주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금 양일간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3286116" y="5429264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한국소비자단체협의회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회원단체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500794" y="4818638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생활필수품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가공식품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fontAlgn="base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(34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품목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90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제품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pSp>
        <p:nvGrpSpPr>
          <p:cNvPr id="103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04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06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 개요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9407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 프로세스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45" name="Arc 36"/>
          <p:cNvSpPr/>
          <p:nvPr/>
        </p:nvSpPr>
        <p:spPr>
          <a:xfrm>
            <a:off x="-7828763" y="3224984"/>
            <a:ext cx="15657526" cy="7404816"/>
          </a:xfrm>
          <a:prstGeom prst="arc">
            <a:avLst>
              <a:gd name="adj1" fmla="val 16197650"/>
              <a:gd name="adj2" fmla="val 7945"/>
            </a:avLst>
          </a:prstGeom>
          <a:solidFill>
            <a:schemeClr val="bg1">
              <a:lumMod val="75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nb-NO">
              <a:ea typeface="ＭＳ Ｐゴシック" pitchFamily="-109" charset="-128"/>
            </a:endParaRPr>
          </a:p>
        </p:txBody>
      </p:sp>
      <p:pic>
        <p:nvPicPr>
          <p:cNvPr id="46" name="Picture 3" descr="C:\Documents and Settings\소협_전민선\Local Settings\Temporary Internet Files\Content.IE5\GZ7FA8DT\MC9003121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2469" y="2582786"/>
            <a:ext cx="1383929" cy="1638302"/>
          </a:xfrm>
          <a:prstGeom prst="rect">
            <a:avLst/>
          </a:prstGeom>
          <a:noFill/>
        </p:spPr>
      </p:pic>
      <p:pic>
        <p:nvPicPr>
          <p:cNvPr id="47" name="Picture 4" descr="D:\바탕 화면\ppt아이콘_사람(3D아이콘)\ppt아이콘_사람(3D아이콘)(2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brightnessContrast bright="-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7681" y="2086109"/>
            <a:ext cx="2070939" cy="1553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" name="TextBox 51"/>
          <p:cNvSpPr txBox="1"/>
          <p:nvPr/>
        </p:nvSpPr>
        <p:spPr>
          <a:xfrm>
            <a:off x="5076056" y="355153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조사업소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방문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가격조사 실시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조사표 작성 및 제출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076056" y="319149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가격조사 실시</a:t>
            </a:r>
            <a:endParaRPr lang="en-US" altLang="ko-KR" sz="16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519964" y="5717855"/>
            <a:ext cx="2732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물가입력시스템 입력</a:t>
            </a:r>
            <a:endParaRPr lang="en-US" altLang="ko-KR" sz="1600" b="1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단체관리자의 데이터 검증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519964" y="5360665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조사결과 입력</a:t>
            </a:r>
            <a:endParaRPr lang="en-US" altLang="ko-KR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076056" y="2831450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dirty="0" smtClean="0">
                <a:latin typeface="+mn-ea"/>
                <a:cs typeface="함초롬돋움" panose="02030504000101010101" pitchFamily="18" charset="-127"/>
              </a:rPr>
              <a:t>조사원</a:t>
            </a:r>
            <a:r>
              <a:rPr lang="en-US" altLang="ko-KR" sz="1400" b="1" dirty="0" smtClean="0">
                <a:latin typeface="+mn-ea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2390" y="1772816"/>
            <a:ext cx="15733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소협∙회원단체</a:t>
            </a:r>
            <a:r>
              <a:rPr lang="en-US" altLang="ko-KR" sz="1400" b="1" dirty="0" smtClean="0">
                <a:latin typeface="+mn-ea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519964" y="5013176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조사원</a:t>
            </a:r>
            <a:r>
              <a:rPr lang="ko-KR" altLang="en-US" sz="1400" b="1" smtClean="0">
                <a:latin typeface="맑은 고딕"/>
                <a:ea typeface="맑은 고딕"/>
                <a:cs typeface="함초롬돋움" panose="02030504000101010101" pitchFamily="18" charset="-127"/>
              </a:rPr>
              <a:t>∙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회원단체</a:t>
            </a:r>
            <a:r>
              <a:rPr lang="en-US" altLang="ko-KR" sz="1400" b="1" dirty="0" smtClean="0">
                <a:latin typeface="+mn-ea"/>
                <a:cs typeface="함초롬돋움" panose="02030504000101010101" pitchFamily="18" charset="-127"/>
              </a:rPr>
              <a:t>)</a:t>
            </a:r>
          </a:p>
        </p:txBody>
      </p:sp>
      <p:pic>
        <p:nvPicPr>
          <p:cNvPr id="66" name="그림 6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3000"/>
                    </a14:imgEffect>
                    <a14:imgEffect>
                      <a14:brightnessContrast bright="-9000"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788" y="4869160"/>
            <a:ext cx="1659932" cy="1655148"/>
          </a:xfrm>
          <a:prstGeom prst="rect">
            <a:avLst/>
          </a:prstGeom>
          <a:effectLst>
            <a:glow rad="736600">
              <a:schemeClr val="bg1">
                <a:lumMod val="85000"/>
                <a:alpha val="0"/>
              </a:schemeClr>
            </a:glow>
            <a:softEdge rad="304800"/>
          </a:effectLst>
        </p:spPr>
      </p:pic>
      <p:sp>
        <p:nvSpPr>
          <p:cNvPr id="67" name="Arc 37"/>
          <p:cNvSpPr/>
          <p:nvPr/>
        </p:nvSpPr>
        <p:spPr>
          <a:xfrm>
            <a:off x="-5112568" y="3438872"/>
            <a:ext cx="10225136" cy="7560840"/>
          </a:xfrm>
          <a:prstGeom prst="arc">
            <a:avLst>
              <a:gd name="adj1" fmla="val 16201078"/>
              <a:gd name="adj2" fmla="val 7125"/>
            </a:avLst>
          </a:prstGeom>
          <a:solidFill>
            <a:schemeClr val="bg1"/>
          </a:solidFill>
          <a:ln w="857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nb-NO">
              <a:ea typeface="ＭＳ Ｐゴシック" pitchFamily="-109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3903439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조사일정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및 조사업소 안내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조사표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배부 및</a:t>
            </a:r>
            <a:r>
              <a:rPr lang="en-US" altLang="ko-KR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 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조사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시 </a:t>
            </a:r>
            <a:endParaRPr lang="en-US" altLang="ko-KR" sz="16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함초롬돋움" panose="02030504000101010101" pitchFamily="18" charset="-127"/>
            </a:endParaRPr>
          </a:p>
          <a:p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 </a:t>
            </a:r>
            <a:r>
              <a:rPr lang="en-US" altLang="ko-KR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유의사항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함초롬돋움" panose="02030504000101010101" pitchFamily="18" charset="-127"/>
              </a:rPr>
              <a:t>안내 등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함초롬돋움" panose="0203050400010101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23528" y="3573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가격조사 안내</a:t>
            </a:r>
            <a:endParaRPr lang="en-US" altLang="ko-KR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403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9" grpId="0"/>
      <p:bldP spid="60" grpId="0"/>
      <p:bldP spid="62" grpId="0"/>
      <p:bldP spid="63" grpId="0"/>
      <p:bldP spid="64" grpId="0"/>
      <p:bldP spid="65" grpId="0"/>
      <p:bldP spid="48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Arc 36"/>
          <p:cNvSpPr/>
          <p:nvPr/>
        </p:nvSpPr>
        <p:spPr>
          <a:xfrm>
            <a:off x="-7828763" y="3224984"/>
            <a:ext cx="15657526" cy="7404816"/>
          </a:xfrm>
          <a:prstGeom prst="arc">
            <a:avLst>
              <a:gd name="adj1" fmla="val 16197650"/>
              <a:gd name="adj2" fmla="val 7945"/>
            </a:avLst>
          </a:prstGeom>
          <a:solidFill>
            <a:schemeClr val="bg1">
              <a:lumMod val="75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nb-NO">
              <a:ea typeface="ＭＳ Ｐゴシック" pitchFamily="-109" charset="-128"/>
            </a:endParaRPr>
          </a:p>
        </p:txBody>
      </p:sp>
      <p:sp>
        <p:nvSpPr>
          <p:cNvPr id="47" name="Arc 37"/>
          <p:cNvSpPr/>
          <p:nvPr/>
        </p:nvSpPr>
        <p:spPr>
          <a:xfrm>
            <a:off x="-5112568" y="3438872"/>
            <a:ext cx="10225136" cy="7560840"/>
          </a:xfrm>
          <a:prstGeom prst="arc">
            <a:avLst>
              <a:gd name="adj1" fmla="val 16201078"/>
              <a:gd name="adj2" fmla="val 7125"/>
            </a:avLst>
          </a:prstGeom>
          <a:solidFill>
            <a:schemeClr val="bg1"/>
          </a:solidFill>
          <a:ln w="857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nb-NO">
              <a:ea typeface="ＭＳ Ｐゴシック" pitchFamily="-109" charset="-128"/>
            </a:endParaRPr>
          </a:p>
        </p:txBody>
      </p:sp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 프로세스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02276" y="3263161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검증 요청 데이터 재확인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 실수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입력 실수 확인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오류 수정 후 제출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42714" y="2907521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데이</a:t>
            </a:r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터</a:t>
            </a:r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 검증</a:t>
            </a:r>
            <a:endParaRPr lang="en-US" altLang="ko-KR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27584" y="1772816"/>
            <a:ext cx="681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소협</a:t>
            </a:r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)</a:t>
            </a:r>
            <a:endParaRPr lang="en-US" altLang="ko-KR" sz="1400" b="1" dirty="0" smtClean="0">
              <a:latin typeface="+mn-ea"/>
              <a:cs typeface="함초롬돋움" panose="02030504000101010101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3764" y="3975447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단체의 자료 취합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이상값에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대한 검증리스트 작성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단체에 검증 요청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3764" y="3645024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자료 취합</a:t>
            </a:r>
            <a:endParaRPr lang="en-US" altLang="ko-KR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3000"/>
                    </a14:imgEffect>
                    <a14:imgEffect>
                      <a14:brightnessContrast bright="-9000"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15437"/>
            <a:ext cx="1689129" cy="1684261"/>
          </a:xfrm>
          <a:prstGeom prst="rect">
            <a:avLst/>
          </a:prstGeom>
          <a:effectLst>
            <a:glow rad="736600">
              <a:schemeClr val="bg1">
                <a:lumMod val="85000"/>
                <a:alpha val="0"/>
              </a:schemeClr>
            </a:glow>
            <a:softEdge rad="304800"/>
          </a:effectLst>
        </p:spPr>
      </p:pic>
      <p:sp>
        <p:nvSpPr>
          <p:cNvPr id="33" name="TextBox 32"/>
          <p:cNvSpPr txBox="1"/>
          <p:nvPr/>
        </p:nvSpPr>
        <p:spPr>
          <a:xfrm>
            <a:off x="6967644" y="5664150"/>
            <a:ext cx="2176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최종 자료 취합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가격조사 결과 분석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가격정보 공개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929836" y="529191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가격정보 공개</a:t>
            </a:r>
            <a:endParaRPr lang="en-US" altLang="ko-KR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11596" y="4941168"/>
            <a:ext cx="8287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소협</a:t>
            </a:r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)</a:t>
            </a:r>
            <a:endParaRPr lang="en-US" altLang="ko-KR" sz="1400" b="1" dirty="0" smtClean="0">
              <a:latin typeface="+mn-ea"/>
              <a:cs typeface="함초롬돋움" panose="02030504000101010101" pitchFamily="18" charset="-127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372" y="5218390"/>
            <a:ext cx="1965286" cy="1258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5000" contras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97031"/>
            <a:ext cx="1672894" cy="1668073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31" name="TextBox 30"/>
          <p:cNvSpPr txBox="1"/>
          <p:nvPr/>
        </p:nvSpPr>
        <p:spPr>
          <a:xfrm>
            <a:off x="5042714" y="2564904"/>
            <a:ext cx="1617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latin typeface="+mn-ea"/>
                <a:cs typeface="함초롬돋움" panose="02030504000101010101" pitchFamily="18" charset="-127"/>
              </a:rPr>
              <a:t>회원단체</a:t>
            </a:r>
            <a:r>
              <a:rPr lang="ko-KR" altLang="en-US" sz="1400" b="1" smtClean="0">
                <a:latin typeface="맑은 고딕"/>
                <a:ea typeface="맑은 고딕"/>
                <a:cs typeface="함초롬돋움" panose="02030504000101010101" pitchFamily="18" charset="-127"/>
              </a:rPr>
              <a:t>∙조사원</a:t>
            </a:r>
            <a:r>
              <a:rPr lang="en-US" altLang="ko-KR" sz="1400" b="1" smtClean="0">
                <a:latin typeface="+mn-ea"/>
                <a:cs typeface="함초롬돋움" panose="02030504000101010101" pitchFamily="18" charset="-127"/>
              </a:rPr>
              <a:t>)</a:t>
            </a:r>
            <a:endParaRPr lang="en-US" altLang="ko-KR" sz="1400" b="1" dirty="0" smtClean="0">
              <a:latin typeface="+mn-ea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476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2" grpId="0"/>
      <p:bldP spid="27" grpId="0"/>
      <p:bldP spid="28" grpId="0"/>
      <p:bldP spid="33" grpId="0"/>
      <p:bldP spid="34" grpId="0"/>
      <p:bldP spid="35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데이터 검증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488" y="1772816"/>
            <a:ext cx="778674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조사된 가격정보를 분석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검증하여 신뢰성 있는 가격정보를 소비자에게 제공하고자 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제품별 평균가격 비교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전월대비 가격 비교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유통업체별 가격 비교 등 정상 범위 밖에 있는 데이터에 대해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9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 단체에 재확인 및 수정을 요청함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∼11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월까지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791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개의 데이터에 대해 이상값을 검증 요청하였으며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검증 결과 단체별 최소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11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건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최대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107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건으로 총 </a:t>
            </a:r>
            <a:r>
              <a:rPr lang="en-US" altLang="ko-KR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476</a:t>
            </a:r>
            <a:r>
              <a:rPr lang="ko-KR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건의 오류가 </a:t>
            </a:r>
            <a:r>
              <a:rPr lang="ko-KR" altLang="en-US" sz="1600" b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확인됨</a:t>
            </a:r>
            <a:r>
              <a:rPr lang="en-US" altLang="ko-KR" sz="1600" b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694" y="761468"/>
            <a:ext cx="1180306" cy="1180306"/>
          </a:xfrm>
          <a:prstGeom prst="rect">
            <a:avLst/>
          </a:prstGeom>
          <a:effectLst>
            <a:glow rad="114300">
              <a:schemeClr val="bg1">
                <a:lumMod val="95000"/>
                <a:alpha val="40000"/>
              </a:schemeClr>
            </a:glow>
            <a:softEdge rad="266700"/>
          </a:effectLst>
        </p:spPr>
      </p:pic>
      <p:graphicFrame>
        <p:nvGraphicFramePr>
          <p:cNvPr id="15" name="차트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714850"/>
              </p:ext>
            </p:extLst>
          </p:nvPr>
        </p:nvGraphicFramePr>
        <p:xfrm>
          <a:off x="1043608" y="4149080"/>
          <a:ext cx="6566480" cy="2277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115616" y="6453336"/>
            <a:ext cx="6768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※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한국소비자교육원의 경우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2015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  <a:cs typeface="함초롬돋움" panose="02030504000101010101" pitchFamily="18" charset="-127"/>
              </a:rPr>
              <a:t>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 두 달간 조사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476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4331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생활필수품 가격조사 현황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소비자물가정보서비스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39013"/>
            <a:ext cx="2871976" cy="2240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20889"/>
            <a:ext cx="3262517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998" y="2924944"/>
            <a:ext cx="3374245" cy="221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21488" y="5150529"/>
            <a:ext cx="778674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매월 생활필수품 가격조사 결과를 업데이트 하고 있음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2014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초부터 가격정보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원가정보뿐만 아니라 물가감시센터 활동자료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특별물가조사 결과보고서 등 다양한 정보를 제공하고 있음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rgbClr val="FF000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476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39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직선 연결선 13"/>
          <p:cNvCxnSpPr/>
          <p:nvPr/>
        </p:nvCxnSpPr>
        <p:spPr>
          <a:xfrm flipH="1">
            <a:off x="2483770" y="2164283"/>
            <a:ext cx="648071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6404" y="1412776"/>
            <a:ext cx="6742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조사표 작성 지침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5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7673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조사표 작성 지침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조사표 구성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7472" y="1745521"/>
            <a:ext cx="3374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단체명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조사원 이름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연락처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조사지역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상호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전화번호</a:t>
            </a:r>
            <a:endParaRPr lang="en-US" altLang="ko-KR" sz="1400" b="1" smtClean="0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제품명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용량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비고 등</a:t>
            </a:r>
            <a:endParaRPr lang="en-US" altLang="ko-KR" sz="1400" b="1" smtClean="0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페이지 구성</a:t>
            </a:r>
            <a:endParaRPr lang="en-US" altLang="ko-KR" sz="1400" b="1" smtClean="0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96752"/>
            <a:ext cx="4640003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D:\바탕 화면\ppt아이콘_사람(3D아이콘)\ppt아이콘_사람(3D아이콘)(1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256"/>
            <a:ext cx="2060161" cy="2054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476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조사표 작성 지침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 개요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844824"/>
            <a:ext cx="7296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6992"/>
            <a:ext cx="7889530" cy="148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11560" y="2558241"/>
            <a:ext cx="7786742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조사지역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 명확히 작성</a:t>
            </a:r>
            <a:endParaRPr lang="en-US" altLang="ko-KR" sz="1400" b="1" smtClean="0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342900" indent="-34290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상호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업체명 정확히 작성</a:t>
            </a:r>
            <a:endParaRPr lang="en-US" altLang="ko-KR" sz="14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60" y="5085184"/>
            <a:ext cx="7786742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제품명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제품명 반드시 확인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유사제품 주의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용량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명시된 용량만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무료증정 제외한 본품의 용량만 기입</a:t>
            </a:r>
            <a:endParaRPr lang="en-US" altLang="ko-KR" sz="14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 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가격표 가격 그대로 기입 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환산하지 않음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 fontAlgn="base">
              <a:lnSpc>
                <a:spcPct val="125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비고 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1+1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무료증정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묶음제품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추가구성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할인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 명시</a:t>
            </a:r>
            <a:endParaRPr lang="en-US" altLang="ko-KR" sz="14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39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직선 연결선 13"/>
          <p:cNvCxnSpPr/>
          <p:nvPr/>
        </p:nvCxnSpPr>
        <p:spPr>
          <a:xfrm flipH="1">
            <a:off x="2483770" y="2164283"/>
            <a:ext cx="648071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6404" y="1412776"/>
            <a:ext cx="6742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5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698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업체명 정확히 기입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3" name="Rectangle 52"/>
          <p:cNvSpPr>
            <a:spLocks noChangeArrowheads="1"/>
          </p:cNvSpPr>
          <p:nvPr/>
        </p:nvSpPr>
        <p:spPr bwMode="auto">
          <a:xfrm>
            <a:off x="1704220" y="1923672"/>
            <a:ext cx="1571636" cy="421219"/>
          </a:xfrm>
          <a:prstGeom prst="rect">
            <a:avLst/>
          </a:prstGeom>
          <a:gradFill rotWithShape="1">
            <a:gsLst>
              <a:gs pos="0">
                <a:srgbClr val="6187FF">
                  <a:gamma/>
                  <a:tint val="33725"/>
                  <a:invGamma/>
                </a:srgbClr>
              </a:gs>
              <a:gs pos="100000">
                <a:srgbClr val="6187FF"/>
              </a:gs>
            </a:gsLst>
            <a:lin ang="27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백화점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4" name="Rectangle 53"/>
          <p:cNvSpPr>
            <a:spLocks noChangeArrowheads="1"/>
          </p:cNvSpPr>
          <p:nvPr/>
        </p:nvSpPr>
        <p:spPr bwMode="auto">
          <a:xfrm>
            <a:off x="3410182" y="1916832"/>
            <a:ext cx="5184576" cy="428059"/>
          </a:xfrm>
          <a:prstGeom prst="rect">
            <a:avLst/>
          </a:prstGeom>
          <a:solidFill>
            <a:srgbClr val="EAEAEA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400" dirty="0" err="1" smtClean="0">
                <a:latin typeface="HY강B" pitchFamily="18" charset="-127"/>
                <a:ea typeface="HY강B" pitchFamily="18" charset="-127"/>
              </a:rPr>
              <a:t>롯데백화점</a:t>
            </a:r>
            <a:r>
              <a:rPr lang="en-US" altLang="ko-KR" sz="1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신세백화점</a:t>
            </a:r>
            <a:r>
              <a:rPr lang="en-US" altLang="ko-KR" sz="1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현대백화점 등</a:t>
            </a:r>
            <a:endParaRPr lang="ko-KR" altLang="en-US" sz="14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5" name="Rectangle 52"/>
          <p:cNvSpPr>
            <a:spLocks noChangeArrowheads="1"/>
          </p:cNvSpPr>
          <p:nvPr/>
        </p:nvSpPr>
        <p:spPr bwMode="auto">
          <a:xfrm>
            <a:off x="1704220" y="2494607"/>
            <a:ext cx="1571636" cy="426348"/>
          </a:xfrm>
          <a:prstGeom prst="rect">
            <a:avLst/>
          </a:prstGeom>
          <a:gradFill rotWithShape="1">
            <a:gsLst>
              <a:gs pos="0">
                <a:srgbClr val="6187FF">
                  <a:gamma/>
                  <a:tint val="33725"/>
                  <a:invGamma/>
                </a:srgbClr>
              </a:gs>
              <a:gs pos="100000">
                <a:srgbClr val="6187FF"/>
              </a:gs>
            </a:gsLst>
            <a:lin ang="27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1600" dirty="0" smtClean="0">
                <a:latin typeface="HY강B" pitchFamily="18" charset="-127"/>
                <a:ea typeface="HY강B" pitchFamily="18" charset="-127"/>
              </a:rPr>
              <a:t>3</a:t>
            </a:r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대 </a:t>
            </a:r>
            <a:r>
              <a:rPr lang="ko-KR" altLang="en-US" sz="1600" dirty="0" err="1" smtClean="0">
                <a:latin typeface="HY강B" pitchFamily="18" charset="-127"/>
                <a:ea typeface="HY강B" pitchFamily="18" charset="-127"/>
              </a:rPr>
              <a:t>대형마트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6" name="Rectangle 53"/>
          <p:cNvSpPr>
            <a:spLocks noChangeArrowheads="1"/>
          </p:cNvSpPr>
          <p:nvPr/>
        </p:nvSpPr>
        <p:spPr bwMode="auto">
          <a:xfrm>
            <a:off x="3410182" y="2494607"/>
            <a:ext cx="5184576" cy="426348"/>
          </a:xfrm>
          <a:prstGeom prst="rect">
            <a:avLst/>
          </a:prstGeom>
          <a:solidFill>
            <a:srgbClr val="EAEAEA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 롯데마트</a:t>
            </a:r>
            <a:r>
              <a:rPr lang="en-US" altLang="ko-KR" sz="1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이마</a:t>
            </a:r>
            <a:r>
              <a:rPr lang="ko-KR" altLang="en-US" sz="1400" dirty="0">
                <a:latin typeface="HY강B" pitchFamily="18" charset="-127"/>
                <a:ea typeface="HY강B" pitchFamily="18" charset="-127"/>
              </a:rPr>
              <a:t>트</a:t>
            </a:r>
            <a:r>
              <a:rPr lang="en-US" altLang="ko-KR" sz="1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홈플러스</a:t>
            </a:r>
            <a:endParaRPr lang="ko-KR" altLang="en-US" sz="14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7" name="Rectangle 52"/>
          <p:cNvSpPr>
            <a:spLocks noChangeArrowheads="1"/>
          </p:cNvSpPr>
          <p:nvPr/>
        </p:nvSpPr>
        <p:spPr bwMode="auto">
          <a:xfrm>
            <a:off x="1691680" y="3065542"/>
            <a:ext cx="1571636" cy="431477"/>
          </a:xfrm>
          <a:prstGeom prst="rect">
            <a:avLst/>
          </a:prstGeom>
          <a:gradFill rotWithShape="1">
            <a:gsLst>
              <a:gs pos="0">
                <a:srgbClr val="6187FF">
                  <a:gamma/>
                  <a:tint val="33725"/>
                  <a:invGamma/>
                </a:srgbClr>
              </a:gs>
              <a:gs pos="100000">
                <a:srgbClr val="6187FF"/>
              </a:gs>
            </a:gsLst>
            <a:lin ang="27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기타 </a:t>
            </a:r>
            <a:r>
              <a:rPr lang="ko-KR" altLang="en-US" sz="1600" dirty="0" err="1" smtClean="0">
                <a:latin typeface="HY강B" pitchFamily="18" charset="-127"/>
                <a:ea typeface="HY강B" pitchFamily="18" charset="-127"/>
              </a:rPr>
              <a:t>대형마트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38" name="Rectangle 53"/>
          <p:cNvSpPr>
            <a:spLocks noChangeArrowheads="1"/>
          </p:cNvSpPr>
          <p:nvPr/>
        </p:nvSpPr>
        <p:spPr bwMode="auto">
          <a:xfrm>
            <a:off x="3410182" y="3070672"/>
            <a:ext cx="5184576" cy="426347"/>
          </a:xfrm>
          <a:prstGeom prst="rect">
            <a:avLst/>
          </a:prstGeom>
          <a:solidFill>
            <a:srgbClr val="EAEAEA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400" smtClean="0">
                <a:latin typeface="HY강B" pitchFamily="18" charset="-127"/>
                <a:ea typeface="HY강B" pitchFamily="18" charset="-127"/>
              </a:rPr>
              <a:t> 하나로클럽</a:t>
            </a:r>
            <a:r>
              <a:rPr lang="en-US" altLang="ko-KR" sz="1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킴스클럽 등</a:t>
            </a:r>
            <a:endParaRPr lang="ko-KR" altLang="en-US" sz="14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5" name="Rectangle 52"/>
          <p:cNvSpPr>
            <a:spLocks noChangeArrowheads="1"/>
          </p:cNvSpPr>
          <p:nvPr/>
        </p:nvSpPr>
        <p:spPr bwMode="auto">
          <a:xfrm>
            <a:off x="1704220" y="3673333"/>
            <a:ext cx="1571636" cy="500067"/>
          </a:xfrm>
          <a:prstGeom prst="rect">
            <a:avLst/>
          </a:prstGeom>
          <a:gradFill rotWithShape="1">
            <a:gsLst>
              <a:gs pos="0">
                <a:srgbClr val="6187FF">
                  <a:gamma/>
                  <a:tint val="33725"/>
                  <a:invGamma/>
                </a:srgbClr>
              </a:gs>
              <a:gs pos="100000">
                <a:srgbClr val="6187FF"/>
              </a:gs>
            </a:gsLst>
            <a:lin ang="27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기업형 슈퍼마켓</a:t>
            </a:r>
            <a:endParaRPr lang="en-US" altLang="ko-KR" sz="1600" dirty="0" smtClean="0">
              <a:latin typeface="HY강B" pitchFamily="18" charset="-127"/>
              <a:ea typeface="HY강B" pitchFamily="18" charset="-127"/>
            </a:endParaRPr>
          </a:p>
          <a:p>
            <a:pPr algn="ctr"/>
            <a:r>
              <a:rPr lang="en-US" altLang="ko-KR" sz="1600" dirty="0" smtClean="0">
                <a:latin typeface="HY강B" pitchFamily="18" charset="-127"/>
                <a:ea typeface="HY강B" pitchFamily="18" charset="-127"/>
              </a:rPr>
              <a:t>(SSM)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6" name="Rectangle 53"/>
          <p:cNvSpPr>
            <a:spLocks noChangeArrowheads="1"/>
          </p:cNvSpPr>
          <p:nvPr/>
        </p:nvSpPr>
        <p:spPr bwMode="auto">
          <a:xfrm>
            <a:off x="3379784" y="3673334"/>
            <a:ext cx="5214974" cy="500066"/>
          </a:xfrm>
          <a:prstGeom prst="rect">
            <a:avLst/>
          </a:prstGeom>
          <a:solidFill>
            <a:srgbClr val="EAEAEA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sz="1400" spc="-100" dirty="0" smtClean="0">
                <a:latin typeface="HY강B" pitchFamily="18" charset="-127"/>
                <a:ea typeface="HY강B" pitchFamily="18" charset="-127"/>
              </a:rPr>
              <a:t>GS</a:t>
            </a:r>
            <a:r>
              <a:rPr lang="ko-KR" altLang="en-US" sz="1400" spc="-100" dirty="0" smtClean="0">
                <a:latin typeface="HY강B" pitchFamily="18" charset="-127"/>
                <a:ea typeface="HY강B" pitchFamily="18" charset="-127"/>
              </a:rPr>
              <a:t>슈퍼마켓</a:t>
            </a:r>
            <a:r>
              <a:rPr lang="en-US" altLang="ko-KR" sz="1400" spc="-1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spc="-100" dirty="0" smtClean="0">
                <a:latin typeface="HY강B" pitchFamily="18" charset="-127"/>
                <a:ea typeface="HY강B" pitchFamily="18" charset="-127"/>
              </a:rPr>
              <a:t>롯데슈퍼</a:t>
            </a:r>
            <a:r>
              <a:rPr lang="en-US" altLang="ko-KR" sz="1400" spc="-1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1400" spc="-100" dirty="0" smtClean="0">
                <a:latin typeface="HY강B" pitchFamily="18" charset="-127"/>
                <a:ea typeface="HY강B" pitchFamily="18" charset="-127"/>
              </a:rPr>
              <a:t>이마트에브리데이</a:t>
            </a:r>
            <a:r>
              <a:rPr lang="en-US" altLang="ko-KR" sz="1400" spc="-100" dirty="0" smtClean="0">
                <a:latin typeface="HY강B" pitchFamily="18" charset="-127"/>
                <a:ea typeface="HY강B" pitchFamily="18" charset="-127"/>
              </a:rPr>
              <a:t>,</a:t>
            </a:r>
            <a:r>
              <a:rPr lang="ko-KR" altLang="en-US" sz="1400" spc="-100" dirty="0" smtClean="0">
                <a:latin typeface="HY강B" pitchFamily="18" charset="-127"/>
                <a:ea typeface="HY강B" pitchFamily="18" charset="-127"/>
              </a:rPr>
              <a:t> 홈플러스익스프레스</a:t>
            </a:r>
            <a:endParaRPr lang="ko-KR" altLang="en-US" sz="1400" spc="-1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7" name="Rectangle 52"/>
          <p:cNvSpPr>
            <a:spLocks noChangeArrowheads="1"/>
          </p:cNvSpPr>
          <p:nvPr/>
        </p:nvSpPr>
        <p:spPr bwMode="auto">
          <a:xfrm>
            <a:off x="405226" y="1923673"/>
            <a:ext cx="1214446" cy="42121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백화점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8" name="Rectangle 52"/>
          <p:cNvSpPr>
            <a:spLocks noChangeArrowheads="1"/>
          </p:cNvSpPr>
          <p:nvPr/>
        </p:nvSpPr>
        <p:spPr bwMode="auto">
          <a:xfrm>
            <a:off x="405226" y="2494608"/>
            <a:ext cx="1214446" cy="100241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1600" dirty="0" err="1" smtClean="0">
                <a:latin typeface="HY강B" pitchFamily="18" charset="-127"/>
                <a:ea typeface="HY강B" pitchFamily="18" charset="-127"/>
              </a:rPr>
              <a:t>대형마트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49" name="Rectangle 52"/>
          <p:cNvSpPr>
            <a:spLocks noChangeArrowheads="1"/>
          </p:cNvSpPr>
          <p:nvPr/>
        </p:nvSpPr>
        <p:spPr bwMode="auto">
          <a:xfrm>
            <a:off x="405226" y="3645024"/>
            <a:ext cx="1214446" cy="110444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슈퍼마켓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50" name="Rectangle 52"/>
          <p:cNvSpPr>
            <a:spLocks noChangeArrowheads="1"/>
          </p:cNvSpPr>
          <p:nvPr/>
        </p:nvSpPr>
        <p:spPr bwMode="auto">
          <a:xfrm>
            <a:off x="1704220" y="4293096"/>
            <a:ext cx="1571636" cy="456368"/>
          </a:xfrm>
          <a:prstGeom prst="rect">
            <a:avLst/>
          </a:prstGeom>
          <a:gradFill rotWithShape="1">
            <a:gsLst>
              <a:gs pos="0">
                <a:srgbClr val="6187FF">
                  <a:gamma/>
                  <a:tint val="33725"/>
                  <a:invGamma/>
                </a:srgbClr>
              </a:gs>
              <a:gs pos="100000">
                <a:srgbClr val="6187FF"/>
              </a:gs>
            </a:gsLst>
            <a:lin ang="27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일반 슈퍼마켓</a:t>
            </a:r>
            <a:endParaRPr lang="ko-KR" altLang="en-US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51" name="Rectangle 53"/>
          <p:cNvSpPr>
            <a:spLocks noChangeArrowheads="1"/>
          </p:cNvSpPr>
          <p:nvPr/>
        </p:nvSpPr>
        <p:spPr bwMode="auto">
          <a:xfrm>
            <a:off x="3379784" y="4293095"/>
            <a:ext cx="5214974" cy="456369"/>
          </a:xfrm>
          <a:prstGeom prst="rect">
            <a:avLst/>
          </a:prstGeom>
          <a:solidFill>
            <a:srgbClr val="EAEAEA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sz="1400" smtClean="0">
                <a:latin typeface="HY강B" pitchFamily="18" charset="-127"/>
                <a:ea typeface="HY강B" pitchFamily="18" charset="-127"/>
              </a:rPr>
              <a:t>SSM </a:t>
            </a:r>
            <a:r>
              <a:rPr lang="ko-KR" altLang="en-US" sz="1400" smtClean="0">
                <a:latin typeface="HY강B" pitchFamily="18" charset="-127"/>
                <a:ea typeface="HY강B" pitchFamily="18" charset="-127"/>
              </a:rPr>
              <a:t>이외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에</a:t>
            </a:r>
            <a:r>
              <a:rPr lang="ko-KR" altLang="en-US" sz="1400" smtClean="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400" dirty="0" smtClean="0">
                <a:latin typeface="HY강B" pitchFamily="18" charset="-127"/>
                <a:ea typeface="HY강B" pitchFamily="18" charset="-127"/>
              </a:rPr>
              <a:t>동네 중소형 슈퍼마켓 </a:t>
            </a:r>
            <a:endParaRPr lang="ko-KR" altLang="en-US" sz="14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74886" y="5013176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가격조사 자료는 유통업체 유형별로도 분석하고 있으므로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상호명을 혼돈하지 않고 정확히 기입해야 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9674" y="5752663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롯데마트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(3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 대형마트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–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롯데슈퍼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기업형 슈퍼마켓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하나로클럽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 대형마트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–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하나로마트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일반 슈퍼마켓</a:t>
            </a: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4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조사대상 제품만 조사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39552" y="4778397"/>
            <a:ext cx="1008112" cy="1530923"/>
            <a:chOff x="2786049" y="2000240"/>
            <a:chExt cx="2901861" cy="4857760"/>
          </a:xfrm>
        </p:grpSpPr>
        <p:sp>
          <p:nvSpPr>
            <p:cNvPr id="14" name="원통 13"/>
            <p:cNvSpPr/>
            <p:nvPr/>
          </p:nvSpPr>
          <p:spPr>
            <a:xfrm>
              <a:off x="4143372" y="4571984"/>
              <a:ext cx="214314" cy="2286016"/>
            </a:xfrm>
            <a:prstGeom prst="can">
              <a:avLst/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50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2786049" y="2000240"/>
              <a:ext cx="2901861" cy="2714644"/>
              <a:chOff x="2786049" y="2000240"/>
              <a:chExt cx="2901861" cy="2714644"/>
            </a:xfrm>
          </p:grpSpPr>
          <p:sp>
            <p:nvSpPr>
              <p:cNvPr id="16" name="자유형 15"/>
              <p:cNvSpPr/>
              <p:nvPr/>
            </p:nvSpPr>
            <p:spPr>
              <a:xfrm>
                <a:off x="2786050" y="2000240"/>
                <a:ext cx="2901860" cy="2714644"/>
              </a:xfrm>
              <a:custGeom>
                <a:avLst/>
                <a:gdLst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214578" h="2071702">
                    <a:moveTo>
                      <a:pt x="0" y="631040"/>
                    </a:moveTo>
                    <a:lnTo>
                      <a:pt x="631040" y="0"/>
                    </a:lnTo>
                    <a:lnTo>
                      <a:pt x="1583538" y="0"/>
                    </a:lnTo>
                    <a:lnTo>
                      <a:pt x="2214577" y="631041"/>
                    </a:lnTo>
                    <a:cubicBezTo>
                      <a:pt x="2214577" y="900915"/>
                      <a:pt x="2214578" y="1170788"/>
                      <a:pt x="2214578" y="1440662"/>
                    </a:cubicBezTo>
                    <a:lnTo>
                      <a:pt x="1583537" y="2071701"/>
                    </a:lnTo>
                    <a:lnTo>
                      <a:pt x="631040" y="2071702"/>
                    </a:lnTo>
                    <a:lnTo>
                      <a:pt x="0" y="1440662"/>
                    </a:lnTo>
                    <a:lnTo>
                      <a:pt x="0" y="631040"/>
                    </a:lnTo>
                    <a:close/>
                  </a:path>
                </a:pathLst>
              </a:custGeom>
              <a:gradFill>
                <a:gsLst>
                  <a:gs pos="0">
                    <a:srgbClr val="760000"/>
                  </a:gs>
                  <a:gs pos="100000">
                    <a:srgbClr val="C00000"/>
                  </a:gs>
                </a:gsLst>
                <a:lin ang="15600000" scaled="0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자유형 16"/>
              <p:cNvSpPr/>
              <p:nvPr/>
            </p:nvSpPr>
            <p:spPr>
              <a:xfrm>
                <a:off x="2786049" y="2000240"/>
                <a:ext cx="2511327" cy="1887764"/>
              </a:xfrm>
              <a:custGeom>
                <a:avLst/>
                <a:gdLst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1583537 w 2214578"/>
                  <a:gd name="connsiteY5" fmla="*/ 2071701 h 2071702"/>
                  <a:gd name="connsiteX6" fmla="*/ 631040 w 2214578"/>
                  <a:gd name="connsiteY6" fmla="*/ 2071702 h 2071702"/>
                  <a:gd name="connsiteX7" fmla="*/ 0 w 2214578"/>
                  <a:gd name="connsiteY7" fmla="*/ 1440662 h 2071702"/>
                  <a:gd name="connsiteX8" fmla="*/ 0 w 2214578"/>
                  <a:gd name="connsiteY8" fmla="*/ 631040 h 2071702"/>
                  <a:gd name="connsiteX0" fmla="*/ 0 w 2214578"/>
                  <a:gd name="connsiteY0" fmla="*/ 631040 h 2071702"/>
                  <a:gd name="connsiteX1" fmla="*/ 631040 w 2214578"/>
                  <a:gd name="connsiteY1" fmla="*/ 0 h 2071702"/>
                  <a:gd name="connsiteX2" fmla="*/ 1583538 w 2214578"/>
                  <a:gd name="connsiteY2" fmla="*/ 0 h 2071702"/>
                  <a:gd name="connsiteX3" fmla="*/ 2214577 w 2214578"/>
                  <a:gd name="connsiteY3" fmla="*/ 631041 h 2071702"/>
                  <a:gd name="connsiteX4" fmla="*/ 2214578 w 2214578"/>
                  <a:gd name="connsiteY4" fmla="*/ 1440662 h 2071702"/>
                  <a:gd name="connsiteX5" fmla="*/ 631040 w 2214578"/>
                  <a:gd name="connsiteY5" fmla="*/ 2071702 h 2071702"/>
                  <a:gd name="connsiteX6" fmla="*/ 0 w 2214578"/>
                  <a:gd name="connsiteY6" fmla="*/ 1440662 h 2071702"/>
                  <a:gd name="connsiteX7" fmla="*/ 0 w 2214578"/>
                  <a:gd name="connsiteY7" fmla="*/ 631040 h 2071702"/>
                  <a:gd name="connsiteX0" fmla="*/ 0 w 2214578"/>
                  <a:gd name="connsiteY0" fmla="*/ 631040 h 1440662"/>
                  <a:gd name="connsiteX1" fmla="*/ 631040 w 2214578"/>
                  <a:gd name="connsiteY1" fmla="*/ 0 h 1440662"/>
                  <a:gd name="connsiteX2" fmla="*/ 1583538 w 2214578"/>
                  <a:gd name="connsiteY2" fmla="*/ 0 h 1440662"/>
                  <a:gd name="connsiteX3" fmla="*/ 2214577 w 2214578"/>
                  <a:gd name="connsiteY3" fmla="*/ 631041 h 1440662"/>
                  <a:gd name="connsiteX4" fmla="*/ 2214578 w 2214578"/>
                  <a:gd name="connsiteY4" fmla="*/ 1440662 h 1440662"/>
                  <a:gd name="connsiteX5" fmla="*/ 0 w 2214578"/>
                  <a:gd name="connsiteY5" fmla="*/ 1440662 h 1440662"/>
                  <a:gd name="connsiteX6" fmla="*/ 0 w 2214578"/>
                  <a:gd name="connsiteY6" fmla="*/ 631040 h 1440662"/>
                  <a:gd name="connsiteX0" fmla="*/ 0 w 2214577"/>
                  <a:gd name="connsiteY0" fmla="*/ 631040 h 1440662"/>
                  <a:gd name="connsiteX1" fmla="*/ 631040 w 2214577"/>
                  <a:gd name="connsiteY1" fmla="*/ 0 h 1440662"/>
                  <a:gd name="connsiteX2" fmla="*/ 1583538 w 2214577"/>
                  <a:gd name="connsiteY2" fmla="*/ 0 h 1440662"/>
                  <a:gd name="connsiteX3" fmla="*/ 2214577 w 2214577"/>
                  <a:gd name="connsiteY3" fmla="*/ 631041 h 1440662"/>
                  <a:gd name="connsiteX4" fmla="*/ 0 w 2214577"/>
                  <a:gd name="connsiteY4" fmla="*/ 1440662 h 1440662"/>
                  <a:gd name="connsiteX5" fmla="*/ 0 w 2214577"/>
                  <a:gd name="connsiteY5" fmla="*/ 631040 h 1440662"/>
                  <a:gd name="connsiteX0" fmla="*/ 0 w 2214577"/>
                  <a:gd name="connsiteY0" fmla="*/ 631040 h 1440662"/>
                  <a:gd name="connsiteX1" fmla="*/ 631040 w 2214577"/>
                  <a:gd name="connsiteY1" fmla="*/ 0 h 1440662"/>
                  <a:gd name="connsiteX2" fmla="*/ 1583538 w 2214577"/>
                  <a:gd name="connsiteY2" fmla="*/ 0 h 1440662"/>
                  <a:gd name="connsiteX3" fmla="*/ 2214577 w 2214577"/>
                  <a:gd name="connsiteY3" fmla="*/ 631041 h 1440662"/>
                  <a:gd name="connsiteX4" fmla="*/ 0 w 2214577"/>
                  <a:gd name="connsiteY4" fmla="*/ 1440662 h 1440662"/>
                  <a:gd name="connsiteX5" fmla="*/ 0 w 2214577"/>
                  <a:gd name="connsiteY5" fmla="*/ 631040 h 1440662"/>
                  <a:gd name="connsiteX0" fmla="*/ 0 w 2214577"/>
                  <a:gd name="connsiteY0" fmla="*/ 631040 h 1440662"/>
                  <a:gd name="connsiteX1" fmla="*/ 631040 w 2214577"/>
                  <a:gd name="connsiteY1" fmla="*/ 0 h 1440662"/>
                  <a:gd name="connsiteX2" fmla="*/ 1583538 w 2214577"/>
                  <a:gd name="connsiteY2" fmla="*/ 0 h 1440662"/>
                  <a:gd name="connsiteX3" fmla="*/ 2214577 w 2214577"/>
                  <a:gd name="connsiteY3" fmla="*/ 631041 h 1440662"/>
                  <a:gd name="connsiteX4" fmla="*/ 0 w 2214577"/>
                  <a:gd name="connsiteY4" fmla="*/ 1440662 h 1440662"/>
                  <a:gd name="connsiteX5" fmla="*/ 0 w 2214577"/>
                  <a:gd name="connsiteY5" fmla="*/ 631040 h 1440662"/>
                  <a:gd name="connsiteX0" fmla="*/ 0 w 2214577"/>
                  <a:gd name="connsiteY0" fmla="*/ 631040 h 1440662"/>
                  <a:gd name="connsiteX1" fmla="*/ 631040 w 2214577"/>
                  <a:gd name="connsiteY1" fmla="*/ 0 h 1440662"/>
                  <a:gd name="connsiteX2" fmla="*/ 1583538 w 2214577"/>
                  <a:gd name="connsiteY2" fmla="*/ 0 h 1440662"/>
                  <a:gd name="connsiteX3" fmla="*/ 2214577 w 2214577"/>
                  <a:gd name="connsiteY3" fmla="*/ 631041 h 1440662"/>
                  <a:gd name="connsiteX4" fmla="*/ 0 w 2214577"/>
                  <a:gd name="connsiteY4" fmla="*/ 1440662 h 1440662"/>
                  <a:gd name="connsiteX5" fmla="*/ 0 w 2214577"/>
                  <a:gd name="connsiteY5" fmla="*/ 631040 h 1440662"/>
                  <a:gd name="connsiteX0" fmla="*/ 0 w 1916539"/>
                  <a:gd name="connsiteY0" fmla="*/ 631040 h 1440662"/>
                  <a:gd name="connsiteX1" fmla="*/ 631040 w 1916539"/>
                  <a:gd name="connsiteY1" fmla="*/ 0 h 1440662"/>
                  <a:gd name="connsiteX2" fmla="*/ 1583538 w 1916539"/>
                  <a:gd name="connsiteY2" fmla="*/ 0 h 1440662"/>
                  <a:gd name="connsiteX3" fmla="*/ 1916539 w 1916539"/>
                  <a:gd name="connsiteY3" fmla="*/ 358454 h 1440662"/>
                  <a:gd name="connsiteX4" fmla="*/ 0 w 1916539"/>
                  <a:gd name="connsiteY4" fmla="*/ 1440662 h 1440662"/>
                  <a:gd name="connsiteX5" fmla="*/ 0 w 1916539"/>
                  <a:gd name="connsiteY5" fmla="*/ 631040 h 1440662"/>
                  <a:gd name="connsiteX0" fmla="*/ 0 w 1916539"/>
                  <a:gd name="connsiteY0" fmla="*/ 631040 h 1440662"/>
                  <a:gd name="connsiteX1" fmla="*/ 631040 w 1916539"/>
                  <a:gd name="connsiteY1" fmla="*/ 0 h 1440662"/>
                  <a:gd name="connsiteX2" fmla="*/ 1583538 w 1916539"/>
                  <a:gd name="connsiteY2" fmla="*/ 0 h 1440662"/>
                  <a:gd name="connsiteX3" fmla="*/ 1916539 w 1916539"/>
                  <a:gd name="connsiteY3" fmla="*/ 358454 h 1440662"/>
                  <a:gd name="connsiteX4" fmla="*/ 0 w 1916539"/>
                  <a:gd name="connsiteY4" fmla="*/ 1440662 h 1440662"/>
                  <a:gd name="connsiteX5" fmla="*/ 0 w 1916539"/>
                  <a:gd name="connsiteY5" fmla="*/ 631040 h 1440662"/>
                  <a:gd name="connsiteX0" fmla="*/ 0 w 1916539"/>
                  <a:gd name="connsiteY0" fmla="*/ 631040 h 1440662"/>
                  <a:gd name="connsiteX1" fmla="*/ 631040 w 1916539"/>
                  <a:gd name="connsiteY1" fmla="*/ 0 h 1440662"/>
                  <a:gd name="connsiteX2" fmla="*/ 1583538 w 1916539"/>
                  <a:gd name="connsiteY2" fmla="*/ 0 h 1440662"/>
                  <a:gd name="connsiteX3" fmla="*/ 1916539 w 1916539"/>
                  <a:gd name="connsiteY3" fmla="*/ 358454 h 1440662"/>
                  <a:gd name="connsiteX4" fmla="*/ 0 w 1916539"/>
                  <a:gd name="connsiteY4" fmla="*/ 1440662 h 1440662"/>
                  <a:gd name="connsiteX5" fmla="*/ 0 w 1916539"/>
                  <a:gd name="connsiteY5" fmla="*/ 631040 h 144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16539" h="1440662">
                    <a:moveTo>
                      <a:pt x="0" y="631040"/>
                    </a:moveTo>
                    <a:lnTo>
                      <a:pt x="631040" y="0"/>
                    </a:lnTo>
                    <a:lnTo>
                      <a:pt x="1583538" y="0"/>
                    </a:lnTo>
                    <a:lnTo>
                      <a:pt x="1916539" y="358454"/>
                    </a:lnTo>
                    <a:cubicBezTo>
                      <a:pt x="889357" y="376867"/>
                      <a:pt x="728923" y="510224"/>
                      <a:pt x="0" y="1440662"/>
                    </a:cubicBezTo>
                    <a:lnTo>
                      <a:pt x="0" y="631040"/>
                    </a:lnTo>
                    <a:close/>
                  </a:path>
                </a:pathLst>
              </a:custGeom>
              <a:gradFill>
                <a:gsLst>
                  <a:gs pos="0">
                    <a:srgbClr val="FFB3B3">
                      <a:alpha val="21000"/>
                    </a:srgbClr>
                  </a:gs>
                  <a:gs pos="100000">
                    <a:srgbClr val="FFB3B3">
                      <a:alpha val="49000"/>
                    </a:srgbClr>
                  </a:gs>
                </a:gsLst>
                <a:lin ang="10800000" scaled="0"/>
              </a:gra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2886843" y="2643181"/>
                <a:ext cx="2621825" cy="166022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ko-KR" sz="2800" dirty="0" smtClean="0">
                    <a:solidFill>
                      <a:schemeClr val="bg1"/>
                    </a:solidFill>
                    <a:latin typeface="Impact" pitchFamily="34" charset="0"/>
                    <a:ea typeface="휴먼둥근헤드라인" pitchFamily="18" charset="-127"/>
                  </a:rPr>
                  <a:t>STOP</a:t>
                </a:r>
                <a:endParaRPr lang="en-US" altLang="ko-KR" sz="2800" dirty="0">
                  <a:solidFill>
                    <a:schemeClr val="bg1"/>
                  </a:solidFill>
                  <a:latin typeface="Impact" pitchFamily="34" charset="0"/>
                  <a:ea typeface="휴먼둥근헤드라인" pitchFamily="18" charset="-127"/>
                </a:endParaRPr>
              </a:p>
            </p:txBody>
          </p:sp>
          <p:sp>
            <p:nvSpPr>
              <p:cNvPr id="19" name="타원 18"/>
              <p:cNvSpPr/>
              <p:nvPr/>
            </p:nvSpPr>
            <p:spPr>
              <a:xfrm>
                <a:off x="4214810" y="2071678"/>
                <a:ext cx="71438" cy="714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타원 19"/>
              <p:cNvSpPr/>
              <p:nvPr/>
            </p:nvSpPr>
            <p:spPr>
              <a:xfrm>
                <a:off x="4214810" y="4572008"/>
                <a:ext cx="71438" cy="7143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474886" y="1772816"/>
            <a:ext cx="7786742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코카콜라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코카콜라 제로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코카콜라 라이트 등 타 제품은 조사하지 않음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맥주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무알콜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라이트 등의 제품은 조사하지 않음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분유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3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단계만 조사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1∙2∙4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단계는 조사하지 않음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두부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부침용만 조사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찌개용은 조사하지 않음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기저귀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남아용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여아용 구분없이 조사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>
              <a:solidFill>
                <a:schemeClr val="tx1">
                  <a:lumMod val="85000"/>
                  <a:lumOff val="1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  <a:p>
            <a:pPr marL="285750" indent="-285750" fontAlgn="base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세탁세제 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가루세제 리필용만 조사</a:t>
            </a:r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액체세제 및 드럼용은 조사하지 않음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>
              <a:solidFill>
                <a:schemeClr val="tx1">
                  <a:lumMod val="85000"/>
                  <a:lumOff val="1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887" y="4264174"/>
            <a:ext cx="849483" cy="2120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919" y="4867000"/>
            <a:ext cx="762960" cy="145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664" y="4264174"/>
            <a:ext cx="665444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11" y="4813657"/>
            <a:ext cx="822714" cy="1523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959" y="4490615"/>
            <a:ext cx="1114425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3093803" y="4363080"/>
            <a:ext cx="4400227" cy="2052977"/>
            <a:chOff x="3093803" y="4363080"/>
            <a:chExt cx="4400227" cy="2052977"/>
          </a:xfrm>
        </p:grpSpPr>
        <p:sp>
          <p:nvSpPr>
            <p:cNvPr id="2" name="직사각형 1"/>
            <p:cNvSpPr/>
            <p:nvPr/>
          </p:nvSpPr>
          <p:spPr>
            <a:xfrm rot="2953639" flipV="1">
              <a:off x="2092600" y="5369132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 rot="18651669" flipV="1">
              <a:off x="2092599" y="5364284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 rot="2953639" flipV="1">
              <a:off x="4368954" y="5369132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 rot="18651669" flipV="1">
              <a:off x="4368953" y="5364284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 rot="2953639" flipV="1">
              <a:off x="6447107" y="5369133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 rot="18651669" flipV="1">
              <a:off x="6447106" y="5364285"/>
              <a:ext cx="2048128" cy="4571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D:\바탕 화면\ppt아이콘_사람(3D아이콘)\ppt아이콘_사람(3D아이콘)(1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562" y="5367270"/>
            <a:ext cx="1188132" cy="11847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제품 단위 확인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544" y="3352306"/>
            <a:ext cx="7858180" cy="79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TextBox 28"/>
          <p:cNvSpPr txBox="1"/>
          <p:nvPr/>
        </p:nvSpPr>
        <p:spPr>
          <a:xfrm>
            <a:off x="474886" y="2205521"/>
            <a:ext cx="7786742" cy="1007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판매되고 있는 제품의 단위가 표에 없으나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기타용량 항목이 있는 경우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</a:t>
            </a:r>
          </a:p>
          <a:p>
            <a:pPr marL="285750" indent="-285750" fontAlgn="base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명시된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용량에 </a:t>
            </a:r>
            <a:r>
              <a:rPr lang="ko-KR" altLang="en-US" sz="1600" u="sng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가장 근사한 용량으로 </a:t>
            </a:r>
            <a:r>
              <a:rPr lang="ko-KR" altLang="en-US" sz="1600" u="sng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조사함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  <a:p>
            <a:pPr marL="285750" indent="-285750" fontAlgn="base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해당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상자에 체크한 후 직접 용량을 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기입해야 함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4886" y="1716273"/>
            <a:ext cx="7786742" cy="394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40000"/>
              </a:lnSpc>
              <a:buFont typeface="+mj-ea"/>
              <a:buAutoNum type="circleNumDbPlain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 중량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4886" y="4926360"/>
            <a:ext cx="8201570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ko-KR" altLang="en-US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무료증정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이 있는 경우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본품 용량만 기입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하고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비고에 </a:t>
            </a: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+1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100g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증정 등으로 표기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ko-KR" altLang="en-US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묶음제품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의 경우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전체 용량을 기입</a:t>
            </a:r>
            <a:r>
              <a:rPr lang="ko-KR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함</a:t>
            </a:r>
            <a:r>
              <a:rPr lang="en-US" altLang="ko-KR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u="sng"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4886" y="4437112"/>
            <a:ext cx="7786742" cy="394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40000"/>
              </a:lnSpc>
              <a:buFont typeface="+mj-ea"/>
              <a:buAutoNum type="circleNumDbPlain" startAt="2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기획 상품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74886" y="5726016"/>
            <a:ext cx="820157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sz="1600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※ </a:t>
            </a:r>
            <a:r>
              <a:rPr lang="ko-KR" altLang="en-US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가격은 환산하지 않고 가격표 그대로 적음</a:t>
            </a:r>
            <a:r>
              <a:rPr lang="en-US" altLang="ko-KR" sz="1600" u="sng" smtClean="0"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u="sng">
              <a:latin typeface="HY강B" panose="02030600000101010101" pitchFamily="18" charset="-127"/>
              <a:ea typeface="HY강B" panose="02030600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972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기획상품 구분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무료증정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vs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묶음제품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17032"/>
            <a:ext cx="1512168" cy="1860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710553" y="5619780"/>
            <a:ext cx="2149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무료증정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(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증정품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)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 flipV="1">
            <a:off x="2627784" y="5763796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8741" y="3717070"/>
            <a:ext cx="1687475" cy="1940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6938937" y="5635179"/>
            <a:ext cx="20975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 묶음제품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(</a:t>
            </a:r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추가구성</a:t>
            </a:r>
            <a:r>
              <a:rPr lang="en-US" altLang="ko-KR" sz="1600" dirty="0" smtClean="0">
                <a:latin typeface="HY강B" pitchFamily="18" charset="-127"/>
                <a:ea typeface="HY강B" pitchFamily="18" charset="-127"/>
              </a:rPr>
              <a:t>)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 flipV="1">
            <a:off x="6877396" y="5762943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3" descr="D:\backup\바탕화면\물가조사 교육\조사오류 유형\1+1제품_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50215"/>
            <a:ext cx="1809109" cy="179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39552" y="5619780"/>
            <a:ext cx="1943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 무료증정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(</a:t>
            </a:r>
            <a:r>
              <a:rPr lang="en-US" altLang="ko-KR" sz="1600" dirty="0" smtClean="0">
                <a:latin typeface="HY강B" pitchFamily="18" charset="-127"/>
                <a:ea typeface="HY강B" pitchFamily="18" charset="-127"/>
              </a:rPr>
              <a:t>1+1 </a:t>
            </a:r>
            <a:r>
              <a:rPr lang="ko-KR" altLang="en-US" sz="1600" dirty="0" smtClean="0">
                <a:latin typeface="HY강B" pitchFamily="18" charset="-127"/>
                <a:ea typeface="HY강B" pitchFamily="18" charset="-127"/>
              </a:rPr>
              <a:t>제품</a:t>
            </a:r>
            <a:r>
              <a:rPr lang="en-US" altLang="ko-KR" sz="1600" dirty="0" smtClean="0">
                <a:latin typeface="HY강B" pitchFamily="18" charset="-127"/>
                <a:ea typeface="HY강B" pitchFamily="18" charset="-127"/>
              </a:rPr>
              <a:t>)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 flipV="1">
            <a:off x="540692" y="5763796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28052"/>
            <a:ext cx="1810874" cy="188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143270" y="5635179"/>
            <a:ext cx="1372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 묶음제품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7" name="타원 26"/>
          <p:cNvSpPr/>
          <p:nvPr/>
        </p:nvSpPr>
        <p:spPr>
          <a:xfrm flipV="1">
            <a:off x="5076055" y="5763796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477472" y="1826748"/>
            <a:ext cx="8270992" cy="36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무료증정 제품과 묶음제품을 명확히 구분해야 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39552" y="2232388"/>
            <a:ext cx="77867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sz="1600" b="1" u="sng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무료증정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600" b="1" u="sng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단일상품 가격에 무료 증정품이 추가되어 있는 제품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말함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sz="1600" b="1" u="sng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묶음제품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600" b="1" u="sng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판매가격에 구성 제품의 가격이 모두 반영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되어 있으나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단일제품을 구입할 때보다 저렴하게 판매함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무료증정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(1+1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제품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증정품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5" name="Picture 3" descr="D:\backup\바탕화면\물가조사 교육\조사오류 유형\1+1제품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60"/>
            <a:ext cx="3556873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68961"/>
            <a:ext cx="352839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094929" y="6341258"/>
            <a:ext cx="2149479" cy="35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증정품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 flipV="1">
            <a:off x="6012160" y="6454476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052860" y="6341258"/>
            <a:ext cx="1943076" cy="35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1+1 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제품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 flipV="1">
            <a:off x="1911124" y="6454476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477472" y="1826748"/>
            <a:ext cx="827099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1+1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제품의 경우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1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개를 사면 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개를 무료로 증정하는 제품임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증정품의 경우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 제품에 증정제품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사은품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추가로 부착하여 무료로 증정하는 경우가 많음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40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1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24163" y="1196752"/>
            <a:ext cx="7765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묶음제품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추가구성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3100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 시 유의사항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857511"/>
            <a:ext cx="2192659" cy="2478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04" y="3857512"/>
            <a:ext cx="1899022" cy="247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_x233508760" descr="EMB00000b7046c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57512"/>
            <a:ext cx="1924561" cy="247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218857" y="6383321"/>
            <a:ext cx="2097559" cy="35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 묶음제품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(</a:t>
            </a: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추가구성</a:t>
            </a:r>
            <a:r>
              <a:rPr lang="en-US" altLang="ko-KR" sz="1600" smtClean="0">
                <a:latin typeface="HY강B" pitchFamily="18" charset="-127"/>
                <a:ea typeface="HY강B" pitchFamily="18" charset="-127"/>
              </a:rPr>
              <a:t>)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 flipV="1">
            <a:off x="6157316" y="6511085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550982" y="6383321"/>
            <a:ext cx="2021018" cy="35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</a:pPr>
            <a:r>
              <a:rPr lang="ko-KR" altLang="en-US" sz="1600" smtClean="0">
                <a:latin typeface="HY강B" pitchFamily="18" charset="-127"/>
                <a:ea typeface="HY강B" pitchFamily="18" charset="-127"/>
              </a:rPr>
              <a:t> 묶음제품</a:t>
            </a:r>
            <a:endParaRPr lang="en-US" altLang="ko-KR" sz="1600" dirty="0"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 flipV="1">
            <a:off x="2411760" y="6511938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477472" y="1826748"/>
            <a:ext cx="82709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묶어서 판매하되 단품으로 구매하는 것보다 저렴하게 판매함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냉동만두와 세탁세제의 경우 대부분의 상품이 묶음제품으로 판매되고 있음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추가구성은 제조사에서 기존의 포장에 추가로 구성하여 제조한 기획상품임</a:t>
            </a:r>
            <a:r>
              <a:rPr lang="en-US" altLang="ko-KR" sz="16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600" b="1"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7544" y="3068960"/>
            <a:ext cx="82709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※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조사 가능한 묶음제품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맛김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라면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즉석밥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콜라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맥주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커피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아이스크림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냉동만두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</a:p>
          <a:p>
            <a:pPr fontAlgn="base">
              <a:spcAft>
                <a:spcPts val="600"/>
              </a:spcAft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                     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두루마리 화장지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기저귀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세탁세제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61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39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직선 연결선 13"/>
          <p:cNvCxnSpPr/>
          <p:nvPr/>
        </p:nvCxnSpPr>
        <p:spPr>
          <a:xfrm flipH="1">
            <a:off x="2483770" y="2164283"/>
            <a:ext cx="648071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6404" y="1412776"/>
            <a:ext cx="6742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5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527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20" y="1916832"/>
            <a:ext cx="2347194" cy="2128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31" y="4421002"/>
            <a:ext cx="8129613" cy="41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724128" y="4565018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28184" y="4606829"/>
            <a:ext cx="29158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200                 </a:t>
            </a:r>
            <a:r>
              <a:rPr lang="en-US" altLang="ko-KR" sz="1000" b="1" smtClean="0">
                <a:solidFill>
                  <a:srgbClr val="FF0000"/>
                </a:solidFill>
                <a:latin typeface="+mn-ea"/>
              </a:rPr>
              <a:t>24,900       </a:t>
            </a:r>
            <a:r>
              <a:rPr lang="ko-KR" altLang="en-US" sz="1000" b="1" smtClean="0">
                <a:solidFill>
                  <a:srgbClr val="FF0000"/>
                </a:solidFill>
                <a:latin typeface="+mn-ea"/>
              </a:rPr>
              <a:t>기획상품 </a:t>
            </a:r>
            <a:r>
              <a:rPr lang="en-US" altLang="ko-KR" sz="1000" b="1" smtClean="0">
                <a:solidFill>
                  <a:srgbClr val="FF0000"/>
                </a:solidFill>
                <a:latin typeface="+mn-ea"/>
              </a:rPr>
              <a:t>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     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31" y="4925058"/>
            <a:ext cx="8129613" cy="41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987188" y="5069074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28184" y="5122935"/>
            <a:ext cx="29158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mtClean="0">
                <a:solidFill>
                  <a:srgbClr val="FF0000"/>
                </a:solidFill>
                <a:latin typeface="+mn-ea"/>
              </a:rPr>
              <a:t>                       24,650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(10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개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) (O)     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 flipV="1">
            <a:off x="1764828" y="4132970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1907704" y="4102773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+mn-ea"/>
              </a:rPr>
              <a:t>180</a:t>
            </a:r>
            <a:r>
              <a:rPr lang="ko-KR" altLang="en-US" sz="1000" b="1" dirty="0" smtClean="0">
                <a:latin typeface="+mn-ea"/>
              </a:rPr>
              <a:t>개</a:t>
            </a:r>
            <a:r>
              <a:rPr lang="en-US" altLang="ko-KR" sz="1000" b="1" dirty="0" smtClean="0">
                <a:latin typeface="+mn-ea"/>
              </a:rPr>
              <a:t>+20</a:t>
            </a:r>
            <a:r>
              <a:rPr lang="ko-KR" altLang="en-US" sz="1000" b="1" smtClean="0">
                <a:latin typeface="+mn-ea"/>
              </a:rPr>
              <a:t>개 추가구성</a:t>
            </a:r>
            <a:r>
              <a:rPr lang="en-US" altLang="ko-KR" sz="1000" b="1" smtClean="0">
                <a:latin typeface="+mn-ea"/>
              </a:rPr>
              <a:t>, </a:t>
            </a:r>
            <a:r>
              <a:rPr lang="en-US" altLang="ko-KR" sz="1000" b="1" dirty="0" smtClean="0">
                <a:latin typeface="+mn-ea"/>
              </a:rPr>
              <a:t>24,900</a:t>
            </a:r>
            <a:r>
              <a:rPr lang="ko-KR" altLang="en-US" sz="1000" b="1" dirty="0" smtClean="0">
                <a:latin typeface="+mn-ea"/>
              </a:rPr>
              <a:t>원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24128" y="4081297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+mn-ea"/>
              </a:rPr>
              <a:t>180</a:t>
            </a:r>
            <a:r>
              <a:rPr lang="ko-KR" altLang="en-US" sz="1000" b="1" dirty="0" smtClean="0">
                <a:latin typeface="+mn-ea"/>
              </a:rPr>
              <a:t>개 </a:t>
            </a:r>
            <a:r>
              <a:rPr lang="en-US" altLang="ko-KR" sz="1000" b="1" dirty="0" smtClean="0">
                <a:latin typeface="+mn-ea"/>
              </a:rPr>
              <a:t>, 24,650</a:t>
            </a:r>
            <a:r>
              <a:rPr lang="ko-KR" altLang="en-US" sz="1000" b="1" dirty="0" smtClean="0">
                <a:latin typeface="+mn-ea"/>
              </a:rPr>
              <a:t>원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 flipV="1">
            <a:off x="5580112" y="4132970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16832"/>
            <a:ext cx="2322004" cy="2150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마트에 가보니 커피가 아래 사진과 같이 판매되고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</a:p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어떻게 조사해야 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3077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5496" y="5517232"/>
            <a:ext cx="885698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왼쪽 제품의 경우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“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180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+20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 더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”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라고 표기되어 있으나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포장지 겉면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200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개입이라고 명시되어 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또한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20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개를 공짜로 주는 제품이 아니며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판매가격에 구성제품의 가격이 모두 포함되어 있었습니다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오른쪽의 경우 본품에 추가로 증정품을 부착하고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180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 가격에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개를 무료 증정하고 있었습니다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   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위와 같이 작성하시면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964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오뚜기 진라면을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‘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5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개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+1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개 증정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으로 판매하고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</a:p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이 경우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‘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6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개 묶음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’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으로 봐야 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타원 14"/>
          <p:cNvSpPr/>
          <p:nvPr/>
        </p:nvSpPr>
        <p:spPr>
          <a:xfrm flipV="1">
            <a:off x="3421012" y="4283853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568827" y="4221088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5</a:t>
            </a:r>
            <a:r>
              <a:rPr lang="ko-KR" altLang="en-US" sz="1100" b="1" dirty="0" smtClean="0">
                <a:latin typeface="+mn-ea"/>
              </a:rPr>
              <a:t>개</a:t>
            </a:r>
            <a:r>
              <a:rPr lang="en-US" altLang="ko-KR" sz="1100" b="1" dirty="0" smtClean="0">
                <a:latin typeface="+mn-ea"/>
              </a:rPr>
              <a:t>+1</a:t>
            </a:r>
            <a:r>
              <a:rPr lang="ko-KR" altLang="en-US" sz="1100" b="1" dirty="0" smtClean="0">
                <a:latin typeface="+mn-ea"/>
              </a:rPr>
              <a:t>개 증정</a:t>
            </a:r>
            <a:r>
              <a:rPr lang="en-US" altLang="ko-KR" sz="1100" b="1" dirty="0" smtClean="0">
                <a:latin typeface="+mn-ea"/>
              </a:rPr>
              <a:t>, 2,750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789" y="2209018"/>
            <a:ext cx="2442431" cy="194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78393" y="1990661"/>
            <a:ext cx="1940058" cy="2376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9" y="4624933"/>
            <a:ext cx="78771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998621" y="5039598"/>
            <a:ext cx="18938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2,750    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100" b="1" dirty="0"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개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)  (O)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7504" y="5517232"/>
            <a:ext cx="8712968" cy="673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기존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5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 묶음제품에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개를 무료 증정하는 한시적인 행사로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5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 묶음과 유사한 수준에서 가격이 책정됩니다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따라서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‘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5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 묶음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’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란에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‘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2,750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원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증정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(1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)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’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으로 기입하시면 됩니다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매장에 가보니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3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개입 제품은 없고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4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개입 제품만 판매되고 있는데</a:t>
            </a:r>
            <a:endParaRPr lang="en-US" altLang="ko-KR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어떻게 조사해야 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132856"/>
            <a:ext cx="3500462" cy="1502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_x244623568" descr="EMB00000e2411f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56964" y="1911988"/>
            <a:ext cx="1502477" cy="194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49080"/>
            <a:ext cx="7421763" cy="94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40537" y="4895582"/>
            <a:ext cx="1840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3,700     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개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) (O)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 flipV="1">
            <a:off x="2052860" y="3747229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0" name="TextBox 19"/>
          <p:cNvSpPr txBox="1"/>
          <p:nvPr/>
        </p:nvSpPr>
        <p:spPr>
          <a:xfrm>
            <a:off x="2195736" y="3686835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200g*4</a:t>
            </a:r>
            <a:r>
              <a:rPr lang="ko-KR" altLang="en-US" sz="1100" b="1" dirty="0" smtClean="0">
                <a:latin typeface="+mn-ea"/>
              </a:rPr>
              <a:t>입</a:t>
            </a:r>
            <a:r>
              <a:rPr lang="en-US" altLang="ko-KR" sz="1100" b="1" dirty="0" smtClean="0">
                <a:latin typeface="+mn-ea"/>
              </a:rPr>
              <a:t>, 4,000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 flipV="1">
            <a:off x="5476866" y="3768704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2" name="TextBox 21"/>
          <p:cNvSpPr txBox="1"/>
          <p:nvPr/>
        </p:nvSpPr>
        <p:spPr>
          <a:xfrm>
            <a:off x="5637626" y="3711410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210g*3</a:t>
            </a:r>
            <a:r>
              <a:rPr lang="ko-KR" altLang="en-US" sz="1100" b="1" dirty="0" smtClean="0">
                <a:latin typeface="+mn-ea"/>
              </a:rPr>
              <a:t>입</a:t>
            </a:r>
            <a:r>
              <a:rPr lang="en-US" altLang="ko-KR" sz="1100" b="1" dirty="0" smtClean="0">
                <a:latin typeface="+mn-ea"/>
              </a:rPr>
              <a:t>+1</a:t>
            </a:r>
            <a:r>
              <a:rPr lang="ko-KR" altLang="en-US" sz="1100" b="1" dirty="0" smtClean="0">
                <a:latin typeface="+mn-ea"/>
              </a:rPr>
              <a:t>개 증정</a:t>
            </a:r>
            <a:r>
              <a:rPr lang="en-US" altLang="ko-KR" sz="1100" b="1" dirty="0" smtClean="0">
                <a:latin typeface="+mn-ea"/>
              </a:rPr>
              <a:t>, 3,700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09187" y="4509120"/>
            <a:ext cx="1840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                          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1520" y="5373216"/>
            <a:ext cx="8712968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햇반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200g*4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개입은 조사대상이 아니므로 공란으로 두어야 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맛있는 오뚜기밥의 경우 한시적으로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개를 무료 증정하고 있으며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3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개입과 유사한 수준으로 가격이 책정되어 있으므로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조사대상에 해당됩니다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맛있는 오뚜기밥은 위와 같이 작성하시면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매장에 가보니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단품은 판매하지 않고 묶음제품만 판매되고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이 경우 어떻게 조사를 해야 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5448" y="2477327"/>
            <a:ext cx="2028183" cy="253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64873" y="2498598"/>
            <a:ext cx="5357835" cy="71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8122708" y="2863969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1600" y="5199003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1+1 </a:t>
            </a:r>
            <a:r>
              <a:rPr lang="ko-KR" altLang="en-US" sz="1100" b="1" dirty="0" smtClean="0">
                <a:latin typeface="+mn-ea"/>
              </a:rPr>
              <a:t>제품</a:t>
            </a:r>
            <a:r>
              <a:rPr lang="en-US" altLang="ko-KR" sz="1100" b="1" dirty="0" smtClean="0">
                <a:latin typeface="+mn-ea"/>
              </a:rPr>
              <a:t>, 4,250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 flipV="1">
            <a:off x="827584" y="5261768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694480" y="3573016"/>
            <a:ext cx="6164464" cy="973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해당 제품은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개의 제품을 단품으로 구입할 때보다 저렴하게 판매하는 묶음제품입니다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우유는 묶음제품 조사가 허용되지 않는 품목이므로 조사표를 공란으로 두시기 바랍니다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고추장 제품이 단품 없고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1+1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제품으로 묶어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12,000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원에 판매되고 있는데 조사대상인가요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452" y="2141948"/>
            <a:ext cx="3296002" cy="1935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53881"/>
            <a:ext cx="7947150" cy="747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142461" y="5043813"/>
            <a:ext cx="17281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12,000      1+1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제품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 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34174" y="4149080"/>
            <a:ext cx="18722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1kg, 1+1 </a:t>
            </a:r>
            <a:r>
              <a:rPr lang="ko-KR" altLang="en-US" sz="1100" b="1" dirty="0" smtClean="0">
                <a:latin typeface="+mn-ea"/>
              </a:rPr>
              <a:t>제품</a:t>
            </a:r>
            <a:r>
              <a:rPr lang="en-US" altLang="ko-KR" sz="1100" b="1" dirty="0" smtClean="0">
                <a:latin typeface="+mn-ea"/>
              </a:rPr>
              <a:t>, 12,000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 flipV="1">
            <a:off x="3617790" y="4211845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107504" y="5517232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단품 없이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1+1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제품으로만 판매할 경우에는 판매가격을 확인해야 하며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한개의 가격에 하나를 증정하고 있었습니다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‘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12,000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원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1+1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’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으로 기입하시면 됩니다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44208" y="3687415"/>
            <a:ext cx="236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사진은 예시용이며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순창 궁 고추장은 현재 조사제품은 아님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28184" y="3687415"/>
            <a:ext cx="306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※</a:t>
            </a:r>
            <a:endParaRPr lang="en-US" altLang="ko-KR"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매장에 가보니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단품은 판매하지 않고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300g+300g(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묶음제품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만 판매되고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이 경우 어떻게 조사해야 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_x206088088" descr="EMB0000167842f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5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916" y="2204864"/>
            <a:ext cx="3012044" cy="220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15" y="4713128"/>
            <a:ext cx="7485685" cy="73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92896"/>
            <a:ext cx="3423465" cy="1817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004048" y="4982979"/>
            <a:ext cx="42273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                                                                     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 flipV="1">
            <a:off x="1719312" y="4355861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1863328" y="4293096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300g+300g, 4,250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 flipV="1">
            <a:off x="5221212" y="4355861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364088" y="4293096"/>
            <a:ext cx="25202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>
                <a:latin typeface="+mn-ea"/>
              </a:rPr>
              <a:t>부침용 </a:t>
            </a:r>
            <a:r>
              <a:rPr lang="en-US" altLang="ko-KR" sz="1100" b="1" dirty="0" smtClean="0">
                <a:latin typeface="+mn-ea"/>
              </a:rPr>
              <a:t>300g+</a:t>
            </a:r>
            <a:r>
              <a:rPr lang="ko-KR" altLang="en-US" sz="1100" b="1" dirty="0" smtClean="0">
                <a:latin typeface="+mn-ea"/>
              </a:rPr>
              <a:t>찌개용 </a:t>
            </a:r>
            <a:r>
              <a:rPr lang="en-US" altLang="ko-KR" sz="1100" b="1" dirty="0" smtClean="0">
                <a:latin typeface="+mn-ea"/>
              </a:rPr>
              <a:t>300g, 4,250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528" y="5591233"/>
            <a:ext cx="8712968" cy="35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두부는 묶음제품 조사가 허용되지 않는 품목이므로 공란으로 두시기 바랍니다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매장에 가보니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단품은 판매하지 않고 묶음제품만 판매되고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이 경우 어떻게 조사해야 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90" y="4437112"/>
            <a:ext cx="7772400" cy="668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300192" y="4581128"/>
            <a:ext cx="27146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1,800            13,960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기획상품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87706" y="4581128"/>
            <a:ext cx="152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V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24" y="1988840"/>
            <a:ext cx="1727052" cy="1847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35509"/>
            <a:ext cx="1690742" cy="1773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321853" y="4910971"/>
            <a:ext cx="27146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1,120             7,980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기획상품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7706" y="4869160"/>
            <a:ext cx="152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V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87706" y="4725144"/>
            <a:ext cx="152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V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21853" y="4725144"/>
            <a:ext cx="27146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1,368             9,300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기획상품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63" y="2085275"/>
            <a:ext cx="2548505" cy="1804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타원 24"/>
          <p:cNvSpPr/>
          <p:nvPr/>
        </p:nvSpPr>
        <p:spPr>
          <a:xfrm flipV="1">
            <a:off x="972740" y="3989200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115616" y="3937527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(700g+200g)*2, 13,960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>
          <a:xfrm flipV="1">
            <a:off x="4069084" y="3986853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6516216" y="3937527"/>
            <a:ext cx="1728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560g+560g, 7,980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 flipV="1">
            <a:off x="6373340" y="3967724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4211960" y="3937527"/>
            <a:ext cx="1728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456g*3, 9,300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7504" y="5373216"/>
            <a:ext cx="871296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냉동만두는 단품이 없을 시 묶음제품 조사가 가능한 품목이며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위와 같이 판매되고 있을 경우 조사표에는 전체용량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가격을 작성하고 비고에는 기획상품이라고 기입하시면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주의할 점은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1+1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무료증정입니다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이는 기존의 단품가격과 유사한 수준으로 책정되어 있을 것입니다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이때는 본품의 용량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가격을 작성하고 비고란에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1+1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무료증정으로 기입해 주시기 바랍니다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33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두루마리 화장지가 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24+6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롤이라고 표기되어 판매되고 있는데</a:t>
            </a:r>
            <a:endParaRPr lang="en-US" altLang="ko-KR" sz="20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어떻게 조사해야 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3" y="5157192"/>
            <a:ext cx="878497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유한킴벌리 화장지의 경우 본품에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4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롤을 추가로 부착하여 무료 증정하고 있었습니다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               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35m*25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18,900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원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증정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(4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으로 기입하면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깨끗한나라 화장지의 경우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6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롤이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추가로 포함되어 있고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키친타올을 무료로 증정하고 있었습니다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        6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롤을 포함한 용량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가격을 기입하시고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비고란에 기획상품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증정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키친타올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으로 작성하시면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05064"/>
            <a:ext cx="763284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99674"/>
            <a:ext cx="3096344" cy="147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99675"/>
            <a:ext cx="2088232" cy="1473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99674"/>
            <a:ext cx="2147873" cy="147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95936" y="4333180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52120" y="4649812"/>
            <a:ext cx="3471983" cy="423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lain" startAt="30"/>
            </a:pP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   30         20,700     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기획상품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1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                              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키친타올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롤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) 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76056" y="4621212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52120" y="4379347"/>
            <a:ext cx="29348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smtClean="0">
                <a:solidFill>
                  <a:srgbClr val="FF0000"/>
                </a:solidFill>
                <a:latin typeface="+mn-ea"/>
              </a:rPr>
              <a:t>                    18,900     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(4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롤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 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 (O)</a:t>
            </a:r>
            <a:endParaRPr lang="ko-KR" altLang="en-US" sz="11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 flipV="1">
            <a:off x="1908844" y="3696697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51720" y="3645024"/>
            <a:ext cx="2160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35m*24</a:t>
            </a:r>
            <a:r>
              <a:rPr lang="ko-KR" altLang="en-US" sz="1100" b="1" dirty="0" smtClean="0">
                <a:latin typeface="+mn-ea"/>
              </a:rPr>
              <a:t>롤</a:t>
            </a:r>
            <a:r>
              <a:rPr lang="en-US" altLang="ko-KR" sz="1100" b="1" dirty="0" smtClean="0">
                <a:latin typeface="+mn-ea"/>
              </a:rPr>
              <a:t>, 4</a:t>
            </a:r>
            <a:r>
              <a:rPr lang="ko-KR" altLang="en-US" sz="1100" b="1" dirty="0" smtClean="0">
                <a:latin typeface="+mn-ea"/>
              </a:rPr>
              <a:t>롤 증정</a:t>
            </a:r>
            <a:r>
              <a:rPr lang="en-US" altLang="ko-KR" sz="1100" b="1" dirty="0" smtClean="0">
                <a:latin typeface="+mn-ea"/>
              </a:rPr>
              <a:t>, 18,900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3" name="타원 22"/>
          <p:cNvSpPr/>
          <p:nvPr/>
        </p:nvSpPr>
        <p:spPr>
          <a:xfrm flipV="1">
            <a:off x="5220072" y="3738508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62948" y="3686835"/>
            <a:ext cx="3117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30m*24</a:t>
            </a:r>
            <a:r>
              <a:rPr lang="ko-KR" altLang="en-US" sz="1100" b="1" dirty="0" smtClean="0">
                <a:latin typeface="+mn-ea"/>
              </a:rPr>
              <a:t>롤</a:t>
            </a:r>
            <a:r>
              <a:rPr lang="en-US" altLang="ko-KR" sz="1100" b="1" dirty="0" smtClean="0">
                <a:latin typeface="+mn-ea"/>
              </a:rPr>
              <a:t>+6</a:t>
            </a:r>
            <a:r>
              <a:rPr lang="ko-KR" altLang="en-US" sz="1100" b="1" dirty="0" smtClean="0">
                <a:latin typeface="+mn-ea"/>
              </a:rPr>
              <a:t>롤</a:t>
            </a:r>
            <a:r>
              <a:rPr lang="en-US" altLang="ko-KR" sz="1100" b="1" dirty="0" smtClean="0">
                <a:latin typeface="+mn-ea"/>
              </a:rPr>
              <a:t>, </a:t>
            </a:r>
            <a:r>
              <a:rPr lang="ko-KR" altLang="en-US" sz="1100" b="1" dirty="0" smtClean="0">
                <a:latin typeface="+mn-ea"/>
              </a:rPr>
              <a:t>키친타올 </a:t>
            </a:r>
            <a:r>
              <a:rPr lang="en-US" altLang="ko-KR" sz="1100" b="1" dirty="0" smtClean="0">
                <a:latin typeface="+mn-ea"/>
              </a:rPr>
              <a:t>2</a:t>
            </a:r>
            <a:r>
              <a:rPr lang="ko-KR" altLang="en-US" sz="1100" b="1" dirty="0" smtClean="0">
                <a:latin typeface="+mn-ea"/>
              </a:rPr>
              <a:t>롤 증정</a:t>
            </a:r>
            <a:r>
              <a:rPr lang="en-US" altLang="ko-KR" sz="1100" b="1" dirty="0" smtClean="0">
                <a:latin typeface="+mn-ea"/>
              </a:rPr>
              <a:t>, 20,700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167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조사 지침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313492"/>
            <a:ext cx="27927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자주 묻는 질문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세제가 단품은 없고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아래와 같이 기획상품으로 묶어서 판매하고 있습니다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어떻게 기입해야 되나요</a:t>
            </a:r>
            <a:r>
              <a:rPr lang="en-US" altLang="ko-KR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anose="02030600000101010101" pitchFamily="18" charset="-127"/>
                <a:ea typeface="HY강B" panose="02030600000101010101" pitchFamily="18" charset="-127"/>
              </a:rPr>
              <a:t>?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14" name="Picture 5" descr="C:\Users\sh\AppData\Local\Microsoft\Windows\Temporary Internet Files\Content.IE5\MWKMGZLU\help-146073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30" y="1240674"/>
            <a:ext cx="312266" cy="31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5373216"/>
            <a:ext cx="871296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테크 </a:t>
            </a:r>
            <a:r>
              <a:rPr lang="ko-KR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제품의 경우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2kg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을 공짜로 주는 상품이 아니라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2kg*2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개입으로 단품을 따로 두개 구입할 때보다 저렴하게 판매하는 상품입니다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조사표에는 전체중량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(4kg)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과 판매가격을 작성해 주시면 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비트제품의 경우 </a:t>
            </a:r>
            <a:r>
              <a:rPr lang="en-US" altLang="ko-KR" sz="140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2kg*2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개입 묶음제품인데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200g*2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개를 무료 증정하고 있었습니다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                      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‘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4kg,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기획상품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증정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(400g)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함초롬돋움" panose="02030504000101010101" pitchFamily="18" charset="-127"/>
              </a:rPr>
              <a:t>’</a:t>
            </a:r>
            <a:r>
              <a:rPr lang="ko-KR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으로 기입해야 합니다</a:t>
            </a:r>
            <a:r>
              <a:rPr lang="en-US" altLang="ko-KR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05" y="4437112"/>
            <a:ext cx="78676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17839" y="2072119"/>
            <a:ext cx="1890065" cy="18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6156176" y="4653136"/>
            <a:ext cx="26432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   4                 11,500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기획상품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65589" y="4592161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200" b="1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60848"/>
            <a:ext cx="2214803" cy="186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156176" y="4973106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   4                 10,900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기획상품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,</a:t>
            </a:r>
          </a:p>
          <a:p>
            <a:r>
              <a:rPr lang="en-US" altLang="ko-KR" sz="10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                                   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증정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(400g)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</a:rPr>
              <a:t> 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</a:rPr>
              <a:t>(O)</a:t>
            </a:r>
            <a:endParaRPr lang="ko-KR" altLang="en-US" sz="1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80112" y="4952201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V</a:t>
            </a:r>
            <a:endParaRPr lang="ko-KR" altLang="en-US" sz="1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>
          <a:xfrm flipV="1">
            <a:off x="2007344" y="4067829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23728" y="4005064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2kg+2kg, 11,500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 flipV="1">
            <a:off x="5535736" y="4037632"/>
            <a:ext cx="142876" cy="14287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2120" y="3974867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2kg+2kg, 10,900</a:t>
            </a:r>
            <a:r>
              <a:rPr lang="ko-KR" altLang="en-US" sz="1100" b="1" dirty="0" smtClean="0">
                <a:latin typeface="+mn-ea"/>
              </a:rPr>
              <a:t>원</a:t>
            </a:r>
            <a:endParaRPr lang="ko-KR" altLang="en-US" sz="11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167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D:\바탕 화면\ppt아이콘_사람(3D아이콘)\ppt아이콘_사람(3D아이콘)(2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516216" y="4793770"/>
            <a:ext cx="1992518" cy="1524578"/>
          </a:xfrm>
          <a:prstGeom prst="rect">
            <a:avLst/>
          </a:prstGeom>
          <a:noFill/>
          <a:effectLst>
            <a:softEdge rad="241300"/>
          </a:effectLst>
        </p:spPr>
      </p:pic>
      <p:sp>
        <p:nvSpPr>
          <p:cNvPr id="25" name="TextBox 24"/>
          <p:cNvSpPr txBox="1"/>
          <p:nvPr/>
        </p:nvSpPr>
        <p:spPr>
          <a:xfrm>
            <a:off x="539552" y="620688"/>
            <a:ext cx="756084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매월 유통업체를 직접 방문하시어 생활필수품 가격조사를 해주시는 조사자 분들의 수고에 감사드립니다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여러분들의 노고가 값지게 쓰일 수 있도록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가격정보를 상세히 공시하고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물가감시 활동에 다양하게 활용할 계획입니다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시장의 변화를 효과적으로 모니터링하고 소비자에게 유용한 정보를 제공하기 위해 조사 품목과 제품의 변동이 있을 수 있습니다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힘드신 점이 있으시겠지만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여러분의 활동이 물가 안정에 기여하고 신뢰성 있는 데이터가 될 수 있도록 항상 꼼꼼하고 정확한 조사를 부탁드리겠습니다</a:t>
            </a:r>
            <a:r>
              <a:rPr lang="en-US" altLang="ko-KR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나무B" panose="02030600000101010101" pitchFamily="18" charset="-127"/>
                <a:ea typeface="HY나무B" panose="02030600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867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23528" y="235546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- 2015</a:t>
            </a:r>
            <a:r>
              <a:rPr kumimoji="1"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 생활필수품 </a:t>
            </a:r>
            <a:r>
              <a:rPr kumimoji="1" lang="ko-KR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물가조사원 </a:t>
            </a:r>
            <a:r>
              <a:rPr kumimoji="1" lang="ko-KR" altLang="en-US" sz="2000" b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교육 </a:t>
            </a:r>
            <a:r>
              <a:rPr kumimoji="1" lang="en-US" altLang="ko-KR" sz="2000" b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</a:t>
            </a:r>
            <a:endParaRPr kumimoji="1"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60703" y="5445224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2015.  12.  15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9"/>
          <p:cNvSpPr>
            <a:spLocks noChangeArrowheads="1"/>
          </p:cNvSpPr>
          <p:nvPr/>
        </p:nvSpPr>
        <p:spPr bwMode="auto">
          <a:xfrm>
            <a:off x="1749559" y="6013463"/>
            <a:ext cx="59907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1pPr>
            <a:lvl2pPr marL="742950" indent="-28575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2pPr>
            <a:lvl3pPr marL="11430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3pPr>
            <a:lvl4pPr marL="16002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4pPr>
            <a:lvl5pPr marL="2057400" indent="-228600" eaLnBrk="0" hangingPunct="0"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tx1"/>
                </a:solidFill>
                <a:latin typeface="가는둥근제목체" pitchFamily="18" charset="-127"/>
                <a:ea typeface="가는둥근제목체" pitchFamily="18" charset="-127"/>
              </a:defRPr>
            </a:lvl9pPr>
          </a:lstStyle>
          <a:p>
            <a:pPr algn="ctr" eaLnBrk="1" hangingPunct="1"/>
            <a:r>
              <a:rPr lang="ko-KR" altLang="en-US" sz="200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한국소비자단체협의회  </a:t>
            </a:r>
            <a:r>
              <a:rPr lang="ko-KR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물가감시센터</a:t>
            </a:r>
            <a:endParaRPr lang="en-US" altLang="ko-KR" sz="2000" dirty="0">
              <a:solidFill>
                <a:schemeClr val="tx1">
                  <a:lumMod val="65000"/>
                  <a:lumOff val="3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1772816"/>
            <a:ext cx="724429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000" b="1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물가입력시스템 사용 교육</a:t>
            </a:r>
            <a:endParaRPr lang="ko-KR" altLang="en-US" sz="5000" b="1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7" name="Picture 3" descr="C:\Users\sh\AppData\Local\Microsoft\Windows\Temporary Internet Files\Content.IE5\2X12QMR5\monitor-24908_64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847" y="4244341"/>
            <a:ext cx="792088" cy="85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h\AppData\Local\Microsoft\Windows\Temporary Internet Files\Content.IE5\MR3WRVNF\operating-system-97849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86522"/>
            <a:ext cx="1100733" cy="11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6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12"/>
          <p:cNvCxnSpPr/>
          <p:nvPr/>
        </p:nvCxnSpPr>
        <p:spPr>
          <a:xfrm flipH="1">
            <a:off x="2219947" y="1256728"/>
            <a:ext cx="666050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45935" y="245385"/>
            <a:ext cx="17740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altLang="ko-KR" sz="3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NDEX</a:t>
            </a:r>
            <a:endParaRPr lang="ko-KR" altLang="en-US" sz="3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67744" y="1741620"/>
            <a:ext cx="4086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 개</a:t>
            </a:r>
            <a:r>
              <a:rPr lang="ko-KR" altLang="en-US" sz="28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요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54982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735" y="505221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67744" y="2554982"/>
            <a:ext cx="39453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PC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56992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267744" y="3356992"/>
            <a:ext cx="4572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656651" cy="46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267744" y="4221088"/>
            <a:ext cx="2291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사항</a:t>
            </a:r>
            <a:endParaRPr lang="ko-KR" altLang="en-US" sz="1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6336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39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직선 연결선 13"/>
          <p:cNvCxnSpPr/>
          <p:nvPr/>
        </p:nvCxnSpPr>
        <p:spPr>
          <a:xfrm flipH="1">
            <a:off x="2483770" y="2164283"/>
            <a:ext cx="648071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6404" y="1412776"/>
            <a:ext cx="6742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 개요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867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 개요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21488" y="170080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생활필수품 가격조사 자료 제공의 신속성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 ∙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정확성 제고</a:t>
            </a:r>
            <a:endParaRPr lang="en-US" altLang="ko-KR" sz="14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DB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와의 연계를 통한 일선 업무 경감</a:t>
            </a:r>
            <a:endParaRPr lang="en-US" altLang="ko-KR" sz="14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1569" y="3994648"/>
            <a:ext cx="1791619" cy="1800888"/>
            <a:chOff x="871569" y="4220400"/>
            <a:chExt cx="1791619" cy="1800888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871569" y="4553534"/>
              <a:ext cx="1791619" cy="673682"/>
            </a:xfrm>
            <a:prstGeom prst="roundRect">
              <a:avLst>
                <a:gd name="adj" fmla="val 1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lvl="0" algn="ctr">
                <a:lnSpc>
                  <a:spcPct val="150000"/>
                </a:lnSpc>
              </a:pPr>
              <a:r>
                <a:rPr lang="ko-KR" altLang="en-US" sz="1100" b="1" smtClean="0">
                  <a:latin typeface="+mn-ea"/>
                </a:rPr>
                <a:t> 생활필수품 가격조사 </a:t>
              </a:r>
              <a:endParaRPr lang="en-US" altLang="ko-KR" sz="1100" b="1" smtClean="0">
                <a:latin typeface="+mn-ea"/>
              </a:endParaRPr>
            </a:p>
            <a:p>
              <a:pPr lvl="0" algn="ctr">
                <a:lnSpc>
                  <a:spcPct val="150000"/>
                </a:lnSpc>
              </a:pPr>
              <a:r>
                <a:rPr lang="en-US" altLang="ko-KR" sz="1100" b="1">
                  <a:latin typeface="+mn-ea"/>
                </a:rPr>
                <a:t> </a:t>
              </a:r>
              <a:r>
                <a:rPr lang="ko-KR" altLang="en-US" sz="1100" b="1" smtClean="0">
                  <a:latin typeface="+mn-ea"/>
                </a:rPr>
                <a:t>결과 입력</a:t>
              </a:r>
              <a:r>
                <a:rPr lang="en-US" altLang="ko-KR" sz="1100" b="1" smtClean="0">
                  <a:latin typeface="+mn-ea"/>
                </a:rPr>
                <a:t>(</a:t>
              </a:r>
              <a:r>
                <a:rPr lang="ko-KR" altLang="en-US" sz="1100" b="1" smtClean="0">
                  <a:latin typeface="+mn-ea"/>
                </a:rPr>
                <a:t>매월</a:t>
              </a:r>
              <a:r>
                <a:rPr lang="en-US" altLang="ko-KR" sz="1100" b="1" smtClean="0">
                  <a:latin typeface="+mn-ea"/>
                </a:rPr>
                <a:t>)</a:t>
              </a:r>
              <a:endParaRPr lang="en-US" altLang="ko-KR" sz="1100" b="1" dirty="0" smtClean="0"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110488" y="4220400"/>
              <a:ext cx="138147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물가입력시스템</a:t>
              </a:r>
              <a:endPara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pic>
          <p:nvPicPr>
            <p:cNvPr id="36" name="Picture 5" descr="C:\Documents and Settings\소협5\Local Settings\Temporary Internet Files\Content.IE5\LV7TT7YF\MC900434847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71569" y="5373216"/>
              <a:ext cx="432048" cy="432048"/>
            </a:xfrm>
            <a:prstGeom prst="rect">
              <a:avLst/>
            </a:prstGeom>
            <a:noFill/>
          </p:spPr>
        </p:pic>
        <p:pic>
          <p:nvPicPr>
            <p:cNvPr id="37" name="Picture 5" descr="C:\Documents and Settings\소협5\Local Settings\Temporary Internet Files\Content.IE5\LV7TT7YF\MC900434847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59601" y="5373216"/>
              <a:ext cx="432048" cy="432048"/>
            </a:xfrm>
            <a:prstGeom prst="rect">
              <a:avLst/>
            </a:prstGeom>
            <a:noFill/>
          </p:spPr>
        </p:pic>
        <p:pic>
          <p:nvPicPr>
            <p:cNvPr id="38" name="Picture 5" descr="C:\Documents and Settings\소협5\Local Settings\Temporary Internet Files\Content.IE5\LV7TT7YF\MC900434847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59601" y="5589240"/>
              <a:ext cx="432048" cy="432048"/>
            </a:xfrm>
            <a:prstGeom prst="rect">
              <a:avLst/>
            </a:prstGeom>
            <a:noFill/>
          </p:spPr>
        </p:pic>
        <p:sp>
          <p:nvSpPr>
            <p:cNvPr id="39" name="TextBox 38"/>
            <p:cNvSpPr txBox="1"/>
            <p:nvPr/>
          </p:nvSpPr>
          <p:spPr>
            <a:xfrm>
              <a:off x="1591649" y="5458435"/>
              <a:ext cx="102143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9</a:t>
              </a:r>
              <a:r>
                <a:rPr lang="ko-KR" altLang="en-US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개 회원단체</a:t>
              </a:r>
              <a:endParaRPr lang="en-US" altLang="ko-KR" sz="11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r>
                <a:rPr lang="en-US" altLang="ko-KR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/ </a:t>
              </a:r>
              <a:r>
                <a:rPr lang="ko-KR" altLang="en-US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조사원</a:t>
              </a:r>
              <a:endParaRPr lang="ko-KR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0" name="순서도: 자기 디스크 39"/>
          <p:cNvSpPr/>
          <p:nvPr/>
        </p:nvSpPr>
        <p:spPr>
          <a:xfrm>
            <a:off x="4064237" y="4099429"/>
            <a:ext cx="1008112" cy="1080120"/>
          </a:xfrm>
          <a:prstGeom prst="flowChartMagneticDisk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latin typeface="-구름L" pitchFamily="18" charset="-127"/>
                <a:ea typeface="-구름L" pitchFamily="18" charset="-127"/>
              </a:rPr>
              <a:t>가격정보</a:t>
            </a:r>
            <a:r>
              <a:rPr lang="en-US" altLang="ko-KR" sz="1400" dirty="0" smtClean="0">
                <a:latin typeface="-구름L" pitchFamily="18" charset="-127"/>
                <a:ea typeface="-구름L" pitchFamily="18" charset="-127"/>
              </a:rPr>
              <a:t>DB</a:t>
            </a:r>
            <a:endParaRPr lang="ko-KR" altLang="en-US" sz="1400" dirty="0">
              <a:latin typeface="-구름L" pitchFamily="18" charset="-127"/>
              <a:ea typeface="-구름L" pitchFamily="18" charset="-127"/>
            </a:endParaRPr>
          </a:p>
        </p:txBody>
      </p:sp>
      <p:sp>
        <p:nvSpPr>
          <p:cNvPr id="5" name="오른쪽 화살표 4"/>
          <p:cNvSpPr/>
          <p:nvPr/>
        </p:nvSpPr>
        <p:spPr>
          <a:xfrm>
            <a:off x="5469217" y="4358905"/>
            <a:ext cx="642495" cy="641972"/>
          </a:xfrm>
          <a:prstGeom prst="rightArrow">
            <a:avLst>
              <a:gd name="adj1" fmla="val 50000"/>
              <a:gd name="adj2" fmla="val 5963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6228184" y="3867640"/>
            <a:ext cx="2448272" cy="2009632"/>
            <a:chOff x="6228184" y="4093392"/>
            <a:chExt cx="2448272" cy="2009632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4442882"/>
              <a:ext cx="2448272" cy="1660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/>
            <p:cNvSpPr txBox="1"/>
            <p:nvPr/>
          </p:nvSpPr>
          <p:spPr>
            <a:xfrm>
              <a:off x="6625925" y="4093392"/>
              <a:ext cx="159769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11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소비자물가정보서비스</a:t>
              </a:r>
              <a:endParaRPr lang="ko-KR" alt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824163" y="3317365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 프로세스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54" name="그룹 28"/>
          <p:cNvGrpSpPr/>
          <p:nvPr/>
        </p:nvGrpSpPr>
        <p:grpSpPr>
          <a:xfrm>
            <a:off x="474886" y="3375124"/>
            <a:ext cx="280690" cy="302281"/>
            <a:chOff x="857224" y="1428736"/>
            <a:chExt cx="938213" cy="1008063"/>
          </a:xfrm>
        </p:grpSpPr>
        <p:sp>
          <p:nvSpPr>
            <p:cNvPr id="5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58" name="오른쪽 화살표 57"/>
          <p:cNvSpPr/>
          <p:nvPr/>
        </p:nvSpPr>
        <p:spPr>
          <a:xfrm>
            <a:off x="3059832" y="4358905"/>
            <a:ext cx="642495" cy="641972"/>
          </a:xfrm>
          <a:prstGeom prst="rightArrow">
            <a:avLst>
              <a:gd name="adj1" fmla="val 50000"/>
              <a:gd name="adj2" fmla="val 5963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추진 배경 및 필요성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1560" y="2492896"/>
            <a:ext cx="3648296" cy="333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ko-KR" sz="1400" b="1" smtClean="0">
                <a:latin typeface="+mn-ea"/>
              </a:rPr>
              <a:t>“One-Stop </a:t>
            </a:r>
            <a:r>
              <a:rPr lang="ko-KR" altLang="en-US" sz="1400" b="1" smtClean="0">
                <a:latin typeface="+mn-ea"/>
              </a:rPr>
              <a:t>소비자 정보 포털 지향</a:t>
            </a:r>
            <a:r>
              <a:rPr lang="en-US" altLang="ko-KR" sz="1400" b="1" smtClean="0">
                <a:latin typeface="+mn-ea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111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" grpId="0" animBg="1"/>
      <p:bldP spid="5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123728" y="6453336"/>
            <a:ext cx="1152128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 smtClean="0">
                <a:latin typeface="+mn-ea"/>
              </a:rPr>
              <a:t>▲ PC</a:t>
            </a:r>
            <a:r>
              <a:rPr lang="ko-KR" altLang="en-US" sz="1400" b="1" smtClean="0">
                <a:latin typeface="+mn-ea"/>
              </a:rPr>
              <a:t> 버전</a:t>
            </a:r>
            <a:endParaRPr lang="en-US" altLang="ko-KR" sz="1400" b="1" dirty="0" smtClean="0"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72200" y="6453336"/>
            <a:ext cx="1584176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>
                <a:latin typeface="+mn-ea"/>
              </a:rPr>
              <a:t>▲</a:t>
            </a:r>
            <a:r>
              <a:rPr lang="en-US" altLang="ko-KR" sz="1400" b="1" smtClean="0">
                <a:latin typeface="+mn-ea"/>
              </a:rPr>
              <a:t> </a:t>
            </a:r>
            <a:r>
              <a:rPr lang="ko-KR" altLang="en-US" sz="1400" b="1" smtClean="0">
                <a:latin typeface="+mn-ea"/>
              </a:rPr>
              <a:t>모바일 버전</a:t>
            </a:r>
            <a:endParaRPr lang="en-US" altLang="ko-KR" sz="1400" b="1" dirty="0" smtClean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3568" y="1700808"/>
            <a:ext cx="7906136" cy="333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latin typeface="+mn-ea"/>
              </a:rPr>
              <a:t>2015</a:t>
            </a:r>
            <a:r>
              <a:rPr lang="ko-KR" altLang="en-US" sz="1400" b="1" smtClean="0">
                <a:latin typeface="+mn-ea"/>
              </a:rPr>
              <a:t>년부터 물가입력시스템</a:t>
            </a:r>
            <a:r>
              <a:rPr lang="en-US" altLang="ko-KR" sz="1400" b="1" smtClean="0">
                <a:latin typeface="+mn-ea"/>
              </a:rPr>
              <a:t>(PC</a:t>
            </a:r>
            <a:r>
              <a:rPr lang="ko-KR" altLang="en-US" sz="1400" b="1" smtClean="0">
                <a:latin typeface="+mn-ea"/>
              </a:rPr>
              <a:t>와 모바일</a:t>
            </a:r>
            <a:r>
              <a:rPr lang="en-US" altLang="ko-KR" sz="1400" b="1" smtClean="0">
                <a:latin typeface="+mn-ea"/>
              </a:rPr>
              <a:t>)</a:t>
            </a:r>
            <a:r>
              <a:rPr lang="ko-KR" altLang="en-US" sz="1400" b="1" smtClean="0">
                <a:latin typeface="+mn-ea"/>
              </a:rPr>
              <a:t>을 통해 생필품 가격조사 결과를 수집하고 있음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pic>
        <p:nvPicPr>
          <p:cNvPr id="56" name="Picture 2" descr="D:\backup\바탕화면\모바일02_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90837"/>
            <a:ext cx="2592288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259632" y="31349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물가입력시스템 개요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84" y="2490837"/>
            <a:ext cx="5214481" cy="37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18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/>
        </p:nvCxnSpPr>
        <p:spPr>
          <a:xfrm flipH="1">
            <a:off x="3347865" y="2164283"/>
            <a:ext cx="547675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347864" y="1412776"/>
            <a:ext cx="56207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PC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150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611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621488" y="1700808"/>
            <a:ext cx="77867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latin typeface="+mn-ea"/>
              </a:rPr>
              <a:t>물가입력시스템</a:t>
            </a:r>
            <a:r>
              <a:rPr lang="en-US" altLang="ko-KR" sz="1600" b="1" smtClean="0">
                <a:latin typeface="+mn-ea"/>
              </a:rPr>
              <a:t> URL </a:t>
            </a:r>
            <a:r>
              <a:rPr lang="ko-KR" altLang="en-US" sz="1600" b="1" smtClean="0">
                <a:latin typeface="+mn-ea"/>
              </a:rPr>
              <a:t>접속</a:t>
            </a:r>
            <a:endParaRPr lang="en-US" altLang="ko-KR" sz="1600" b="1" smtClean="0"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600" b="1" smtClean="0">
                <a:latin typeface="+mn-ea"/>
              </a:rPr>
              <a:t>인터넷 주소창에 </a:t>
            </a:r>
            <a:r>
              <a:rPr lang="en-US" altLang="ko-KR" sz="1600" b="1" smtClean="0">
                <a:latin typeface="+mn-ea"/>
              </a:rPr>
              <a:t>“priceadm.consumer.or.kr”</a:t>
            </a:r>
            <a:r>
              <a:rPr lang="ko-KR" altLang="en-US" sz="1600" b="1" smtClean="0">
                <a:latin typeface="+mn-ea"/>
              </a:rPr>
              <a:t>을 입력</a:t>
            </a:r>
            <a:endParaRPr lang="en-US" altLang="ko-KR" sz="1600" b="1" dirty="0" smtClean="0"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로그인 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2767" t="14147" b="3903"/>
          <a:stretch>
            <a:fillRect/>
          </a:stretch>
        </p:blipFill>
        <p:spPr bwMode="auto">
          <a:xfrm>
            <a:off x="395536" y="3365917"/>
            <a:ext cx="3929438" cy="308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4427984" y="4529574"/>
            <a:ext cx="4644008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아이디와 패스워드를 입력한 후 </a:t>
            </a:r>
            <a:r>
              <a:rPr lang="en-US" altLang="ko-KR" sz="1400" b="1" smtClean="0">
                <a:latin typeface="+mn-ea"/>
              </a:rPr>
              <a:t>[LOGIN]</a:t>
            </a:r>
            <a:r>
              <a:rPr lang="ko-KR" altLang="en-US" sz="1400" b="1" smtClean="0">
                <a:latin typeface="+mn-ea"/>
              </a:rPr>
              <a:t> 버튼 선택</a:t>
            </a:r>
            <a:endParaRPr lang="en-US" altLang="ko-KR" sz="1400" b="1" smtClean="0">
              <a:latin typeface="+mn-ea"/>
            </a:endParaRPr>
          </a:p>
        </p:txBody>
      </p:sp>
      <p:sp>
        <p:nvSpPr>
          <p:cNvPr id="6" name="굽은 화살표 5"/>
          <p:cNvSpPr/>
          <p:nvPr/>
        </p:nvSpPr>
        <p:spPr>
          <a:xfrm rot="10800000">
            <a:off x="3989593" y="3244518"/>
            <a:ext cx="974003" cy="904561"/>
          </a:xfrm>
          <a:prstGeom prst="bentArrow">
            <a:avLst>
              <a:gd name="adj1" fmla="val 30010"/>
              <a:gd name="adj2" fmla="val 34393"/>
              <a:gd name="adj3" fmla="val 25000"/>
              <a:gd name="adj4" fmla="val 27469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314" y="2624392"/>
            <a:ext cx="5001390" cy="313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 descr="C:\Users\sh\AppData\Local\Microsoft\Windows\Temporary Internet Files\Content.IE5\2X12QMR5\ti122a320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54" y="5589240"/>
            <a:ext cx="1844795" cy="100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sh\AppData\Local\Microsoft\Windows\Temporary Internet Files\Content.IE5\ZNCYNS64\whiteboard-303145_6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55274"/>
            <a:ext cx="3323053" cy="209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공지사항 및 게시판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21488" y="1943383"/>
            <a:ext cx="7786742" cy="333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공지사항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1488" y="2366010"/>
            <a:ext cx="34464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생필품 가격조사 및 입력시스템 관련 공지가 게재됨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1488" y="4365104"/>
            <a:ext cx="7786742" cy="333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 startAt="2"/>
            </a:pPr>
            <a:r>
              <a:rPr lang="ko-KR" altLang="en-US" sz="1400" b="1" smtClean="0">
                <a:latin typeface="+mn-ea"/>
              </a:rPr>
              <a:t>게시판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1488" y="4725144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생필품 가격조사 및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입력시스템 사용에 대한 질문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건의사항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애로사항 등을 업로드함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5441" y="3014082"/>
            <a:ext cx="365852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Tx/>
              <a:buChar char="※"/>
            </a:pPr>
            <a:r>
              <a:rPr lang="ko-KR" altLang="en-US" sz="1400" b="1" u="sng" smtClean="0">
                <a:latin typeface="+mn-ea"/>
              </a:rPr>
              <a:t>매월 </a:t>
            </a:r>
            <a:r>
              <a:rPr lang="en-US" altLang="ko-KR" sz="1400" b="1" u="sng" smtClean="0">
                <a:latin typeface="+mn-ea"/>
              </a:rPr>
              <a:t>‘</a:t>
            </a:r>
            <a:r>
              <a:rPr lang="ko-KR" altLang="en-US" sz="1400" b="1" u="sng" smtClean="0">
                <a:latin typeface="+mn-ea"/>
              </a:rPr>
              <a:t>물가조사등록</a:t>
            </a:r>
            <a:r>
              <a:rPr lang="en-US" altLang="ko-KR" sz="1400" b="1" u="sng" smtClean="0">
                <a:latin typeface="+mn-ea"/>
              </a:rPr>
              <a:t>’ </a:t>
            </a:r>
            <a:r>
              <a:rPr lang="ko-KR" altLang="en-US" sz="1400" b="1" u="sng" smtClean="0">
                <a:latin typeface="+mn-ea"/>
              </a:rPr>
              <a:t>이전에 공지사항을 반드시 확인할 것</a:t>
            </a:r>
            <a:r>
              <a:rPr lang="en-US" altLang="ko-KR" sz="1400" b="1" u="sng" smtClean="0">
                <a:latin typeface="+mn-ea"/>
              </a:rPr>
              <a:t>.</a:t>
            </a:r>
            <a:endParaRPr lang="en-US" altLang="ko-KR" sz="1400" b="1" u="sng" dirty="0" smtClean="0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58517" y="2370438"/>
            <a:ext cx="3252559" cy="842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ko-KR" altLang="en-US" sz="1300" b="1" smtClean="0">
                <a:latin typeface="+mn-ea"/>
              </a:rPr>
              <a:t>조사 안내</a:t>
            </a:r>
            <a:endParaRPr lang="en-US" altLang="ko-KR" sz="1300" b="1" smtClean="0">
              <a:latin typeface="+mn-ea"/>
            </a:endParaRPr>
          </a:p>
          <a:p>
            <a:pPr marL="285750" indent="-285750" fontAlgn="base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ko-KR" altLang="en-US" sz="1300" b="1" smtClean="0">
                <a:latin typeface="+mn-ea"/>
              </a:rPr>
              <a:t>조사 </a:t>
            </a:r>
            <a:r>
              <a:rPr lang="ko-KR" altLang="en-US" sz="1300" b="1">
                <a:latin typeface="+mn-ea"/>
              </a:rPr>
              <a:t>및 입력시 </a:t>
            </a:r>
            <a:r>
              <a:rPr lang="ko-KR" altLang="en-US" sz="1300" b="1" smtClean="0">
                <a:latin typeface="+mn-ea"/>
              </a:rPr>
              <a:t>유의사항</a:t>
            </a:r>
            <a:endParaRPr lang="en-US" altLang="ko-KR" sz="1300" b="1" smtClean="0">
              <a:latin typeface="+mn-ea"/>
            </a:endParaRPr>
          </a:p>
          <a:p>
            <a:pPr marL="285750" indent="-285750" fontAlgn="base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ko-KR" altLang="en-US" sz="1300" b="1" smtClean="0">
                <a:latin typeface="+mn-ea"/>
              </a:rPr>
              <a:t>조사제품 </a:t>
            </a:r>
            <a:r>
              <a:rPr lang="ko-KR" altLang="en-US" sz="1300" b="1">
                <a:latin typeface="+mn-ea"/>
              </a:rPr>
              <a:t>및 </a:t>
            </a:r>
            <a:r>
              <a:rPr lang="ko-KR" altLang="en-US" sz="1300" b="1" smtClean="0">
                <a:latin typeface="+mn-ea"/>
              </a:rPr>
              <a:t>입력시스템 </a:t>
            </a:r>
            <a:r>
              <a:rPr lang="ko-KR" altLang="en-US" sz="1300" b="1">
                <a:latin typeface="+mn-ea"/>
              </a:rPr>
              <a:t>변경사항 </a:t>
            </a:r>
            <a:r>
              <a:rPr lang="ko-KR" altLang="en-US" sz="1300" b="1" smtClean="0">
                <a:latin typeface="+mn-ea"/>
              </a:rPr>
              <a:t>등</a:t>
            </a:r>
            <a:endParaRPr lang="en-US" altLang="ko-KR" sz="1300" b="1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954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44" y="2802633"/>
            <a:ext cx="6409918" cy="32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화면 구성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21488" y="170080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안내팝업창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로그인 후 조사기간 및 자료 입력기간에 대한 안내가 보여짐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메뉴구성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공지사항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물가조사등록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게시판으로 구성됨</a:t>
            </a:r>
            <a:r>
              <a:rPr lang="en-US" altLang="ko-KR" sz="1400" b="1" smtClean="0">
                <a:latin typeface="+mn-ea"/>
              </a:rPr>
              <a:t>.</a:t>
            </a:r>
            <a:endParaRPr lang="en-US" altLang="ko-KR" sz="1400" b="1" dirty="0">
              <a:latin typeface="+mn-ea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683568" y="3092666"/>
            <a:ext cx="258404" cy="246221"/>
            <a:chOff x="3194323" y="3139346"/>
            <a:chExt cx="258404" cy="246221"/>
          </a:xfrm>
        </p:grpSpPr>
        <p:sp>
          <p:nvSpPr>
            <p:cNvPr id="51" name="타원 5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194323" y="3139346"/>
              <a:ext cx="25840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+mn-ea"/>
                </a:rPr>
                <a:t>2</a:t>
              </a:r>
              <a:endParaRPr lang="ko-KR" altLang="en-US" sz="1000" dirty="0">
                <a:latin typeface="+mn-ea"/>
              </a:endParaRPr>
            </a:p>
          </p:txBody>
        </p:sp>
      </p:grpSp>
      <p:sp>
        <p:nvSpPr>
          <p:cNvPr id="53" name="직사각형 52"/>
          <p:cNvSpPr/>
          <p:nvPr/>
        </p:nvSpPr>
        <p:spPr>
          <a:xfrm>
            <a:off x="614993" y="3054566"/>
            <a:ext cx="6837327" cy="288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D:\backup\바탕화면\팝업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77072"/>
            <a:ext cx="2183040" cy="194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그룹 46"/>
          <p:cNvGrpSpPr/>
          <p:nvPr/>
        </p:nvGrpSpPr>
        <p:grpSpPr>
          <a:xfrm>
            <a:off x="2801428" y="4406915"/>
            <a:ext cx="258404" cy="246221"/>
            <a:chOff x="3194323" y="3139346"/>
            <a:chExt cx="258404" cy="246221"/>
          </a:xfrm>
        </p:grpSpPr>
        <p:sp>
          <p:nvSpPr>
            <p:cNvPr id="48" name="타원 47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194323" y="3139346"/>
              <a:ext cx="25840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latin typeface="+mn-ea"/>
                </a:rPr>
                <a:t>1</a:t>
              </a:r>
              <a:endParaRPr lang="ko-KR" altLang="en-US" sz="1000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00" y="2618887"/>
            <a:ext cx="7346192" cy="297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등록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조회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759008" y="3573016"/>
            <a:ext cx="4632141" cy="20162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8" name="그룹 22"/>
          <p:cNvGrpSpPr/>
          <p:nvPr/>
        </p:nvGrpSpPr>
        <p:grpSpPr>
          <a:xfrm>
            <a:off x="755576" y="3573016"/>
            <a:ext cx="255198" cy="246221"/>
            <a:chOff x="3194323" y="3139346"/>
            <a:chExt cx="255198" cy="246221"/>
          </a:xfrm>
        </p:grpSpPr>
        <p:sp>
          <p:nvSpPr>
            <p:cNvPr id="59" name="타원 58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621488" y="170080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등록화면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생필품 가격조사 결과를 유통업체별로 등록</a:t>
            </a:r>
            <a:r>
              <a:rPr lang="ko-KR" altLang="en-US" sz="1400" b="1" smtClean="0">
                <a:latin typeface="맑은 고딕"/>
                <a:ea typeface="맑은 고딕"/>
              </a:rPr>
              <a:t>∙</a:t>
            </a:r>
            <a:r>
              <a:rPr lang="ko-KR" altLang="en-US" sz="1400" b="1" smtClean="0">
                <a:latin typeface="+mn-ea"/>
              </a:rPr>
              <a:t>수정함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조회화면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생필품 가격조사 결과를 유통업체별로 조회함</a:t>
            </a:r>
            <a:r>
              <a:rPr lang="en-US" altLang="ko-KR" sz="1400" b="1" smtClean="0">
                <a:latin typeface="+mn-ea"/>
              </a:rPr>
              <a:t>.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96258" y="5678378"/>
            <a:ext cx="809344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조사원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입력자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은 할당된 지역과 유통업체에 대해서만 조회 및 등록이 가능하며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권한이 부여된 실무자는 해당 단체에 할당된 모든 지역과 유통업체에 대해 조회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수정이 가능함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5429250" y="3573016"/>
            <a:ext cx="2642568" cy="20162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0" name="그룹 22"/>
          <p:cNvGrpSpPr/>
          <p:nvPr/>
        </p:nvGrpSpPr>
        <p:grpSpPr>
          <a:xfrm>
            <a:off x="5468930" y="5301208"/>
            <a:ext cx="255198" cy="246221"/>
            <a:chOff x="3194323" y="3139346"/>
            <a:chExt cx="255198" cy="246221"/>
          </a:xfrm>
        </p:grpSpPr>
        <p:sp>
          <p:nvSpPr>
            <p:cNvPr id="71" name="타원 7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00" y="2996952"/>
            <a:ext cx="7346192" cy="297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기본정보 선택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21488" y="170080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조사지역과</a:t>
            </a:r>
            <a:r>
              <a:rPr lang="en-US" altLang="ko-KR" sz="1400" b="1" smtClean="0">
                <a:latin typeface="+mn-ea"/>
              </a:rPr>
              <a:t> </a:t>
            </a:r>
            <a:r>
              <a:rPr lang="ko-KR" altLang="en-US" sz="1400" b="1" smtClean="0">
                <a:latin typeface="+mn-ea"/>
              </a:rPr>
              <a:t>유통업체를 선택한 후 조회함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751646" y="4003404"/>
            <a:ext cx="4684450" cy="83666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621488" y="2132856"/>
            <a:ext cx="7622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조사년월은 해당 시기로 자동 선택되며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조사지역과 유통업체를 선택하면 조사원 이름과 품목이 자동 조회됨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741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57" y="2924944"/>
            <a:ext cx="441802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조사결과 입력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grpSp>
        <p:nvGrpSpPr>
          <p:cNvPr id="29" name="그룹 22"/>
          <p:cNvGrpSpPr/>
          <p:nvPr/>
        </p:nvGrpSpPr>
        <p:grpSpPr>
          <a:xfrm>
            <a:off x="3356315" y="3645024"/>
            <a:ext cx="255198" cy="246221"/>
            <a:chOff x="3194323" y="3139346"/>
            <a:chExt cx="255198" cy="246221"/>
          </a:xfrm>
        </p:grpSpPr>
        <p:sp>
          <p:nvSpPr>
            <p:cNvPr id="30" name="타원 29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35" name="그룹 22"/>
          <p:cNvGrpSpPr/>
          <p:nvPr/>
        </p:nvGrpSpPr>
        <p:grpSpPr>
          <a:xfrm>
            <a:off x="4009720" y="3643402"/>
            <a:ext cx="255198" cy="246221"/>
            <a:chOff x="3194323" y="3139346"/>
            <a:chExt cx="255198" cy="246221"/>
          </a:xfrm>
        </p:grpSpPr>
        <p:sp>
          <p:nvSpPr>
            <p:cNvPr id="40" name="타원 39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  <p:grpSp>
        <p:nvGrpSpPr>
          <p:cNvPr id="43" name="그룹 22"/>
          <p:cNvGrpSpPr/>
          <p:nvPr/>
        </p:nvGrpSpPr>
        <p:grpSpPr>
          <a:xfrm>
            <a:off x="4460818" y="3635499"/>
            <a:ext cx="255198" cy="246221"/>
            <a:chOff x="3194323" y="3139346"/>
            <a:chExt cx="255198" cy="246221"/>
          </a:xfrm>
        </p:grpSpPr>
        <p:sp>
          <p:nvSpPr>
            <p:cNvPr id="44" name="타원 4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3</a:t>
              </a:r>
              <a:endParaRPr lang="ko-KR" altLang="en-US" sz="1000" dirty="0"/>
            </a:p>
          </p:txBody>
        </p:sp>
      </p:grpSp>
      <p:grpSp>
        <p:nvGrpSpPr>
          <p:cNvPr id="46" name="그룹 22"/>
          <p:cNvGrpSpPr/>
          <p:nvPr/>
        </p:nvGrpSpPr>
        <p:grpSpPr>
          <a:xfrm>
            <a:off x="4860032" y="3643402"/>
            <a:ext cx="255198" cy="246221"/>
            <a:chOff x="3194323" y="3139346"/>
            <a:chExt cx="255198" cy="246221"/>
          </a:xfrm>
        </p:grpSpPr>
        <p:sp>
          <p:nvSpPr>
            <p:cNvPr id="47" name="타원 46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4</a:t>
              </a:r>
              <a:endParaRPr lang="ko-KR" altLang="en-US" sz="1000" dirty="0"/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621488" y="170080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제품별로 </a:t>
            </a:r>
            <a:r>
              <a:rPr lang="en-US" altLang="ko-KR" sz="1400" b="1" smtClean="0">
                <a:latin typeface="+mn-ea"/>
              </a:rPr>
              <a:t>‘</a:t>
            </a:r>
            <a:r>
              <a:rPr lang="ko-KR" altLang="en-US" sz="1400" b="1" smtClean="0">
                <a:latin typeface="+mn-ea"/>
              </a:rPr>
              <a:t>단위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가격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행사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전월가격</a:t>
            </a:r>
            <a:r>
              <a:rPr lang="en-US" altLang="ko-KR" sz="1400" b="1" smtClean="0">
                <a:latin typeface="+mn-ea"/>
              </a:rPr>
              <a:t>’</a:t>
            </a:r>
            <a:r>
              <a:rPr lang="ko-KR" altLang="en-US" sz="1400" b="1" smtClean="0">
                <a:latin typeface="+mn-ea"/>
              </a:rPr>
              <a:t>를 선택 또는 입력함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21488" y="2132856"/>
            <a:ext cx="7968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①  단위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해당 제품의 용량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포장단위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          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②  가격 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해당 제품의 판매가격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③  행사 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기획상품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1+1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제품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증정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할인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등</a:t>
            </a:r>
            <a:r>
              <a:rPr lang="ko-KR" altLang="en-US" sz="125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④  전월가격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해당업소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∙제품의 전월 조사가격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50" y="5831832"/>
            <a:ext cx="4439030" cy="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601" y="6395938"/>
            <a:ext cx="912287" cy="201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990650" y="3645024"/>
            <a:ext cx="4439030" cy="275091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단위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621488" y="1700808"/>
            <a:ext cx="7786742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단위는 </a:t>
            </a:r>
            <a:r>
              <a:rPr lang="en-US" altLang="ko-KR" sz="1400" b="1" smtClean="0">
                <a:latin typeface="+mn-ea"/>
              </a:rPr>
              <a:t>‘</a:t>
            </a:r>
            <a:r>
              <a:rPr lang="ko-KR" altLang="en-US" sz="1400" b="1" smtClean="0">
                <a:latin typeface="+mn-ea"/>
              </a:rPr>
              <a:t>고정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선택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입력</a:t>
            </a:r>
            <a:r>
              <a:rPr lang="en-US" altLang="ko-KR" sz="1400" b="1" smtClean="0">
                <a:latin typeface="+mn-ea"/>
              </a:rPr>
              <a:t>’ 3</a:t>
            </a:r>
            <a:r>
              <a:rPr lang="ko-KR" altLang="en-US" sz="1400" b="1" smtClean="0">
                <a:latin typeface="+mn-ea"/>
              </a:rPr>
              <a:t>가지 방식이 있음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고정 단위</a:t>
            </a:r>
            <a:r>
              <a:rPr lang="en-US" altLang="ko-KR" sz="1400" b="1" smtClean="0">
                <a:latin typeface="+mn-ea"/>
              </a:rPr>
              <a:t>(</a:t>
            </a:r>
            <a:r>
              <a:rPr lang="ko-KR" altLang="en-US" sz="1400" b="1" smtClean="0">
                <a:latin typeface="+mn-ea"/>
              </a:rPr>
              <a:t>회색 상자</a:t>
            </a:r>
            <a:r>
              <a:rPr lang="en-US" altLang="ko-KR" sz="1400" b="1" smtClean="0">
                <a:latin typeface="+mn-ea"/>
              </a:rPr>
              <a:t>)</a:t>
            </a:r>
            <a:r>
              <a:rPr lang="ko-KR" altLang="en-US" sz="1400" b="1" smtClean="0">
                <a:latin typeface="+mn-ea"/>
              </a:rPr>
              <a:t>는 수정이 불가하고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선택</a:t>
            </a:r>
            <a:r>
              <a:rPr lang="en-US" altLang="ko-KR" sz="1400" b="1" smtClean="0">
                <a:latin typeface="+mn-ea"/>
              </a:rPr>
              <a:t>/</a:t>
            </a:r>
            <a:r>
              <a:rPr lang="ko-KR" altLang="en-US" sz="1400" b="1" smtClean="0">
                <a:latin typeface="+mn-ea"/>
              </a:rPr>
              <a:t>입력 단위</a:t>
            </a:r>
            <a:r>
              <a:rPr lang="en-US" altLang="ko-KR" sz="1400" b="1" smtClean="0">
                <a:latin typeface="+mn-ea"/>
              </a:rPr>
              <a:t>(</a:t>
            </a:r>
            <a:r>
              <a:rPr lang="ko-KR" altLang="en-US" sz="1400" b="1" smtClean="0">
                <a:latin typeface="+mn-ea"/>
              </a:rPr>
              <a:t>노란색 상자</a:t>
            </a:r>
            <a:r>
              <a:rPr lang="en-US" altLang="ko-KR" sz="1400" b="1" smtClean="0">
                <a:latin typeface="+mn-ea"/>
              </a:rPr>
              <a:t>)</a:t>
            </a:r>
            <a:r>
              <a:rPr lang="ko-KR" altLang="en-US" sz="1400" b="1" smtClean="0">
                <a:latin typeface="+mn-ea"/>
              </a:rPr>
              <a:t>는 해당 셀을 클릭한 뒤 팝업창에서 선택 또는 입력함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827584" y="2924944"/>
            <a:ext cx="4439030" cy="3672408"/>
            <a:chOff x="827584" y="2924944"/>
            <a:chExt cx="4439030" cy="3672408"/>
          </a:xfrm>
        </p:grpSpPr>
        <p:pic>
          <p:nvPicPr>
            <p:cNvPr id="39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591" y="2924944"/>
              <a:ext cx="4418023" cy="2952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5831832"/>
              <a:ext cx="4439030" cy="51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8535" y="6395938"/>
              <a:ext cx="912287" cy="201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3059832" y="4035261"/>
              <a:ext cx="936104" cy="14401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2" name="그룹 22"/>
            <p:cNvGrpSpPr/>
            <p:nvPr/>
          </p:nvGrpSpPr>
          <p:grpSpPr>
            <a:xfrm>
              <a:off x="2771800" y="4005064"/>
              <a:ext cx="255198" cy="246221"/>
              <a:chOff x="3194323" y="3139346"/>
              <a:chExt cx="255198" cy="246221"/>
            </a:xfrm>
          </p:grpSpPr>
          <p:sp>
            <p:nvSpPr>
              <p:cNvPr id="73" name="타원 72"/>
              <p:cNvSpPr/>
              <p:nvPr/>
            </p:nvSpPr>
            <p:spPr>
              <a:xfrm>
                <a:off x="3203848" y="3140968"/>
                <a:ext cx="216024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3194323" y="3139346"/>
                <a:ext cx="25519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/>
                  <a:t>1</a:t>
                </a:r>
                <a:endParaRPr lang="ko-KR" altLang="en-US" sz="1000" dirty="0"/>
              </a:p>
            </p:txBody>
          </p:sp>
        </p:grpSp>
        <p:sp>
          <p:nvSpPr>
            <p:cNvPr id="86" name="직사각형 85"/>
            <p:cNvSpPr/>
            <p:nvPr/>
          </p:nvSpPr>
          <p:spPr>
            <a:xfrm>
              <a:off x="3059832" y="5836966"/>
              <a:ext cx="936104" cy="14401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7" name="그룹 22"/>
            <p:cNvGrpSpPr/>
            <p:nvPr/>
          </p:nvGrpSpPr>
          <p:grpSpPr>
            <a:xfrm>
              <a:off x="2771800" y="5774162"/>
              <a:ext cx="255198" cy="246221"/>
              <a:chOff x="3194323" y="3139346"/>
              <a:chExt cx="255198" cy="246221"/>
            </a:xfrm>
          </p:grpSpPr>
          <p:sp>
            <p:nvSpPr>
              <p:cNvPr id="88" name="타원 87"/>
              <p:cNvSpPr/>
              <p:nvPr/>
            </p:nvSpPr>
            <p:spPr>
              <a:xfrm>
                <a:off x="3203848" y="3140968"/>
                <a:ext cx="216024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194323" y="3139346"/>
                <a:ext cx="25519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smtClean="0"/>
                  <a:t>2</a:t>
                </a:r>
                <a:endParaRPr lang="ko-KR" altLang="en-US" sz="1000" dirty="0"/>
              </a:p>
            </p:txBody>
          </p:sp>
        </p:grpSp>
      </p:grpSp>
      <p:sp>
        <p:nvSpPr>
          <p:cNvPr id="6" name="왼쪽 화살표 5"/>
          <p:cNvSpPr/>
          <p:nvPr/>
        </p:nvSpPr>
        <p:spPr>
          <a:xfrm rot="10800000">
            <a:off x="4477035" y="3933056"/>
            <a:ext cx="1038725" cy="381397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왼쪽 화살표 92"/>
          <p:cNvSpPr/>
          <p:nvPr/>
        </p:nvSpPr>
        <p:spPr>
          <a:xfrm rot="10800000">
            <a:off x="4499993" y="5711898"/>
            <a:ext cx="1038725" cy="381397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294" y="4923234"/>
            <a:ext cx="192405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7" cstate="print"/>
          <a:srcRect l="41699" t="31561" r="43358" b="50000"/>
          <a:stretch>
            <a:fillRect/>
          </a:stretch>
        </p:blipFill>
        <p:spPr bwMode="auto">
          <a:xfrm>
            <a:off x="5724128" y="2924040"/>
            <a:ext cx="194421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" name="직사각형 74"/>
          <p:cNvSpPr/>
          <p:nvPr/>
        </p:nvSpPr>
        <p:spPr>
          <a:xfrm>
            <a:off x="5724128" y="2852936"/>
            <a:ext cx="2016224" cy="15112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6" name="그룹 22"/>
          <p:cNvGrpSpPr/>
          <p:nvPr/>
        </p:nvGrpSpPr>
        <p:grpSpPr>
          <a:xfrm>
            <a:off x="5796136" y="4025065"/>
            <a:ext cx="255198" cy="246221"/>
            <a:chOff x="3194323" y="3139346"/>
            <a:chExt cx="255198" cy="246221"/>
          </a:xfrm>
        </p:grpSpPr>
        <p:sp>
          <p:nvSpPr>
            <p:cNvPr id="77" name="타원 76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24128" y="4760814"/>
            <a:ext cx="2016224" cy="158417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2" name="그룹 22"/>
          <p:cNvGrpSpPr/>
          <p:nvPr/>
        </p:nvGrpSpPr>
        <p:grpSpPr>
          <a:xfrm>
            <a:off x="5796136" y="6062195"/>
            <a:ext cx="255198" cy="246221"/>
            <a:chOff x="3194323" y="3139346"/>
            <a:chExt cx="255198" cy="246221"/>
          </a:xfrm>
        </p:grpSpPr>
        <p:sp>
          <p:nvSpPr>
            <p:cNvPr id="83" name="타원 82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652120" y="4365104"/>
            <a:ext cx="24482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단위 선택의 예 </a:t>
            </a:r>
            <a:r>
              <a:rPr lang="en-US" altLang="ko-KR" sz="1200" b="1" smtClean="0">
                <a:latin typeface="+mn-ea"/>
              </a:rPr>
              <a:t>: </a:t>
            </a:r>
            <a:r>
              <a:rPr lang="ko-KR" altLang="en-US" sz="1200" b="1" smtClean="0">
                <a:latin typeface="+mn-ea"/>
              </a:rPr>
              <a:t>카스타드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652120" y="6309320"/>
            <a:ext cx="22322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단위 입력의 예 </a:t>
            </a:r>
            <a:r>
              <a:rPr lang="en-US" altLang="ko-KR" sz="1200" b="1" smtClean="0">
                <a:latin typeface="+mn-ea"/>
              </a:rPr>
              <a:t>: </a:t>
            </a:r>
            <a:r>
              <a:rPr lang="ko-KR" altLang="en-US" sz="1200" b="1" smtClean="0">
                <a:latin typeface="+mn-ea"/>
              </a:rPr>
              <a:t>테크</a:t>
            </a:r>
            <a:endParaRPr lang="en-US" altLang="ko-KR" sz="1200" b="1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7150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3" grpId="0" animBg="1"/>
      <p:bldP spid="75" grpId="0" animBg="1"/>
      <p:bldP spid="81" grpId="0" animBg="1"/>
      <p:bldP spid="92" grpId="0"/>
      <p:bldP spid="9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24" y="2780928"/>
            <a:ext cx="3666579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가격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3160012" y="3419475"/>
            <a:ext cx="309536" cy="17787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395536" y="1700808"/>
            <a:ext cx="4814608" cy="949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조사제품과 용량에 해당하는 판매가격을 기입함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fontAlgn="base">
              <a:lnSpc>
                <a:spcPct val="125000"/>
              </a:lnSpc>
              <a:spcAft>
                <a:spcPts val="300"/>
              </a:spcAft>
            </a:pPr>
            <a:r>
              <a:rPr lang="en-US" altLang="ko-KR" sz="1400" b="1" smtClean="0">
                <a:latin typeface="+mn-ea"/>
              </a:rPr>
              <a:t>  -  </a:t>
            </a:r>
            <a:r>
              <a:rPr lang="ko-KR" altLang="en-US" sz="1400" b="1" smtClean="0">
                <a:latin typeface="+mn-ea"/>
              </a:rPr>
              <a:t>가격은 반드시 숫자만 입력함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fontAlgn="base">
              <a:lnSpc>
                <a:spcPct val="125000"/>
              </a:lnSpc>
              <a:spcAft>
                <a:spcPts val="300"/>
              </a:spcAft>
            </a:pPr>
            <a:r>
              <a:rPr lang="en-US" altLang="ko-KR" sz="1400" b="1">
                <a:latin typeface="+mn-ea"/>
              </a:rPr>
              <a:t> </a:t>
            </a:r>
            <a:r>
              <a:rPr lang="en-US" altLang="ko-KR" sz="1400" b="1" smtClean="0">
                <a:latin typeface="+mn-ea"/>
              </a:rPr>
              <a:t> -  “</a:t>
            </a:r>
            <a:r>
              <a:rPr lang="en-US" altLang="ko-KR" sz="1400" b="1">
                <a:latin typeface="+mn-ea"/>
              </a:rPr>
              <a:t>0”</a:t>
            </a:r>
            <a:r>
              <a:rPr lang="ko-KR" altLang="en-US" sz="1400" b="1" smtClean="0">
                <a:latin typeface="+mn-ea"/>
              </a:rPr>
              <a:t>을 입력하면 기존 입력한 가격이 삭제됨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688" y="4379589"/>
            <a:ext cx="4809792" cy="205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355976" y="2974593"/>
            <a:ext cx="4464496" cy="120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※  </a:t>
            </a:r>
            <a:r>
              <a:rPr lang="ko-KR" altLang="en-US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검증시스템</a:t>
            </a:r>
            <a:endParaRPr lang="en-US" altLang="ko-KR" sz="1400" b="1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</a:t>
            </a:r>
            <a:r>
              <a:rPr lang="ko-KR" altLang="en-US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오차범위</a:t>
            </a:r>
            <a:r>
              <a:rPr lang="en-US" altLang="ko-KR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</a:t>
            </a:r>
            <a:r>
              <a:rPr lang="ko-KR" altLang="en-US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해당 유통업체 전월가격의 </a:t>
            </a:r>
            <a:r>
              <a:rPr lang="en-US" altLang="ko-KR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±20%)</a:t>
            </a:r>
            <a:r>
              <a:rPr lang="ko-KR" altLang="en-US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 설정되어 있어</a:t>
            </a:r>
            <a:r>
              <a:rPr lang="en-US" altLang="ko-KR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당월 입력한 조사가격이 전월과 비교시 차이가 클 경우 오류메시지가 보여짐</a:t>
            </a:r>
            <a:r>
              <a:rPr lang="en-US" altLang="ko-KR" sz="13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6012160" y="4757528"/>
            <a:ext cx="2808312" cy="15517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41780" t="32390" r="43277" b="34830"/>
          <a:stretch>
            <a:fillRect/>
          </a:stretch>
        </p:blipFill>
        <p:spPr bwMode="auto">
          <a:xfrm>
            <a:off x="5868144" y="4690011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행사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41699" t="32586" r="43358" b="44878"/>
          <a:stretch>
            <a:fillRect/>
          </a:stretch>
        </p:blipFill>
        <p:spPr bwMode="auto">
          <a:xfrm>
            <a:off x="5844902" y="2817803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그룹 5"/>
          <p:cNvGrpSpPr/>
          <p:nvPr/>
        </p:nvGrpSpPr>
        <p:grpSpPr>
          <a:xfrm>
            <a:off x="827584" y="3068960"/>
            <a:ext cx="4439030" cy="3672408"/>
            <a:chOff x="827584" y="3068960"/>
            <a:chExt cx="4439030" cy="3672408"/>
          </a:xfrm>
        </p:grpSpPr>
        <p:pic>
          <p:nvPicPr>
            <p:cNvPr id="39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591" y="3068960"/>
              <a:ext cx="4418023" cy="2952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5975848"/>
              <a:ext cx="4439030" cy="51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8535" y="6539954"/>
              <a:ext cx="912287" cy="201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직사각형 52"/>
            <p:cNvSpPr/>
            <p:nvPr/>
          </p:nvSpPr>
          <p:spPr>
            <a:xfrm>
              <a:off x="4373053" y="4182988"/>
              <a:ext cx="554734" cy="14401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4" name="그룹 22"/>
            <p:cNvGrpSpPr/>
            <p:nvPr/>
          </p:nvGrpSpPr>
          <p:grpSpPr>
            <a:xfrm>
              <a:off x="4365501" y="3970675"/>
              <a:ext cx="255198" cy="246221"/>
              <a:chOff x="3194323" y="3139346"/>
              <a:chExt cx="255198" cy="246221"/>
            </a:xfrm>
          </p:grpSpPr>
          <p:sp>
            <p:nvSpPr>
              <p:cNvPr id="55" name="타원 54"/>
              <p:cNvSpPr/>
              <p:nvPr/>
            </p:nvSpPr>
            <p:spPr>
              <a:xfrm>
                <a:off x="3203848" y="3140968"/>
                <a:ext cx="216024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3194323" y="3139346"/>
                <a:ext cx="25519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 smtClean="0"/>
                  <a:t>1</a:t>
                </a:r>
                <a:endParaRPr lang="ko-KR" altLang="en-US" sz="1000" dirty="0"/>
              </a:p>
            </p:txBody>
          </p:sp>
        </p:grpSp>
        <p:sp>
          <p:nvSpPr>
            <p:cNvPr id="59" name="직사각형 58"/>
            <p:cNvSpPr/>
            <p:nvPr/>
          </p:nvSpPr>
          <p:spPr>
            <a:xfrm>
              <a:off x="4348670" y="5978176"/>
              <a:ext cx="554734" cy="14401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2" name="그룹 22"/>
            <p:cNvGrpSpPr/>
            <p:nvPr/>
          </p:nvGrpSpPr>
          <p:grpSpPr>
            <a:xfrm>
              <a:off x="4331593" y="5771356"/>
              <a:ext cx="255198" cy="246221"/>
              <a:chOff x="3194323" y="3139346"/>
              <a:chExt cx="255198" cy="246221"/>
            </a:xfrm>
          </p:grpSpPr>
          <p:sp>
            <p:nvSpPr>
              <p:cNvPr id="65" name="타원 64"/>
              <p:cNvSpPr/>
              <p:nvPr/>
            </p:nvSpPr>
            <p:spPr>
              <a:xfrm>
                <a:off x="3203848" y="3140968"/>
                <a:ext cx="216024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3194323" y="3139346"/>
                <a:ext cx="25519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smtClean="0"/>
                  <a:t>2</a:t>
                </a:r>
                <a:endParaRPr lang="ko-KR" altLang="en-US" sz="1000" dirty="0"/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621488" y="170080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기획상품</a:t>
            </a:r>
            <a:r>
              <a:rPr lang="en-US" altLang="ko-KR" sz="1400" b="1" smtClean="0">
                <a:latin typeface="+mn-ea"/>
              </a:rPr>
              <a:t>, 1+1</a:t>
            </a:r>
            <a:r>
              <a:rPr lang="ko-KR" altLang="en-US" sz="1400" b="1" smtClean="0">
                <a:latin typeface="+mn-ea"/>
              </a:rPr>
              <a:t>제품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증정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할인 등의 행사가 있는 경우</a:t>
            </a:r>
            <a:r>
              <a:rPr lang="en-US" altLang="ko-KR" sz="1400" b="1" smtClean="0">
                <a:latin typeface="+mn-ea"/>
              </a:rPr>
              <a:t>,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해당 셀을 클릭한 후 팝업창에서 행사명을 선택하거나 직접 입력함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796136" y="4366846"/>
            <a:ext cx="24482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예시 </a:t>
            </a:r>
            <a:r>
              <a:rPr lang="en-US" altLang="ko-KR" sz="1200" b="1" smtClean="0">
                <a:latin typeface="+mn-ea"/>
              </a:rPr>
              <a:t>: </a:t>
            </a:r>
            <a:r>
              <a:rPr lang="ko-KR" altLang="en-US" sz="1200" b="1" smtClean="0">
                <a:latin typeface="+mn-ea"/>
              </a:rPr>
              <a:t>카스타드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796136" y="6490211"/>
            <a:ext cx="22322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예시 </a:t>
            </a:r>
            <a:r>
              <a:rPr lang="en-US" altLang="ko-KR" sz="1200" b="1" smtClean="0">
                <a:latin typeface="+mn-ea"/>
              </a:rPr>
              <a:t>: </a:t>
            </a:r>
            <a:r>
              <a:rPr lang="ko-KR" altLang="en-US" sz="1200" b="1" smtClean="0">
                <a:latin typeface="+mn-ea"/>
              </a:rPr>
              <a:t>테크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868144" y="4690011"/>
            <a:ext cx="2016224" cy="176506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5868144" y="2745795"/>
            <a:ext cx="2016224" cy="158417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2"/>
          <p:cNvGrpSpPr/>
          <p:nvPr/>
        </p:nvGrpSpPr>
        <p:grpSpPr>
          <a:xfrm>
            <a:off x="5937122" y="3969931"/>
            <a:ext cx="255198" cy="246221"/>
            <a:chOff x="3194323" y="3139346"/>
            <a:chExt cx="255198" cy="246221"/>
          </a:xfrm>
        </p:grpSpPr>
        <p:sp>
          <p:nvSpPr>
            <p:cNvPr id="30" name="타원 29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5" name="그룹 22"/>
          <p:cNvGrpSpPr/>
          <p:nvPr/>
        </p:nvGrpSpPr>
        <p:grpSpPr>
          <a:xfrm>
            <a:off x="7533920" y="5027954"/>
            <a:ext cx="255198" cy="246221"/>
            <a:chOff x="3194323" y="3139346"/>
            <a:chExt cx="255198" cy="246221"/>
          </a:xfrm>
        </p:grpSpPr>
        <p:sp>
          <p:nvSpPr>
            <p:cNvPr id="40" name="타원 39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  <p:sp>
        <p:nvSpPr>
          <p:cNvPr id="80" name="왼쪽 화살표 79"/>
          <p:cNvSpPr/>
          <p:nvPr/>
        </p:nvSpPr>
        <p:spPr>
          <a:xfrm rot="9974985">
            <a:off x="5357637" y="4010988"/>
            <a:ext cx="421461" cy="381397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왼쪽 화살표 80"/>
          <p:cNvSpPr/>
          <p:nvPr/>
        </p:nvSpPr>
        <p:spPr>
          <a:xfrm rot="10800000">
            <a:off x="5357636" y="5855914"/>
            <a:ext cx="421461" cy="381397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TextBox 81"/>
          <p:cNvSpPr txBox="1"/>
          <p:nvPr/>
        </p:nvSpPr>
        <p:spPr>
          <a:xfrm>
            <a:off x="604749" y="242088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선택 목록이 있는 경우 가급적 명시된 리스트에서 선택할 것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 animBg="1"/>
      <p:bldP spid="79" grpId="0" animBg="1"/>
      <p:bldP spid="80" grpId="0" animBg="1"/>
      <p:bldP spid="8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959" y="2924944"/>
            <a:ext cx="441802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831832"/>
            <a:ext cx="4439030" cy="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903" y="6395938"/>
            <a:ext cx="912287" cy="201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전월가격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621488" y="1700808"/>
            <a:ext cx="8198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해당 유통업체의 조사제품</a:t>
            </a:r>
            <a:r>
              <a:rPr lang="ko-KR" altLang="en-US" sz="1400" b="1" smtClean="0">
                <a:latin typeface="맑은 고딕"/>
              </a:rPr>
              <a:t>이</a:t>
            </a:r>
            <a:r>
              <a:rPr lang="en-US" altLang="ko-KR" sz="1400" b="1" smtClean="0">
                <a:latin typeface="+mn-ea"/>
              </a:rPr>
              <a:t> </a:t>
            </a:r>
            <a:r>
              <a:rPr lang="ko-KR" altLang="en-US" sz="1400" b="1" smtClean="0">
                <a:latin typeface="+mn-ea"/>
              </a:rPr>
              <a:t>전월 용량</a:t>
            </a:r>
            <a:r>
              <a:rPr lang="ko-KR" altLang="en-US" sz="1400" b="1" smtClean="0">
                <a:latin typeface="맑은 고딕"/>
              </a:rPr>
              <a:t>∙가격과 </a:t>
            </a:r>
            <a:r>
              <a:rPr lang="ko-KR" altLang="en-US" sz="1400" b="1" smtClean="0">
                <a:latin typeface="+mn-ea"/>
              </a:rPr>
              <a:t>동일한 경우</a:t>
            </a:r>
            <a:r>
              <a:rPr lang="en-US" altLang="ko-KR" sz="1400" b="1" smtClean="0">
                <a:latin typeface="+mn-ea"/>
              </a:rPr>
              <a:t>, 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전월가격 상자를 클릭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당월가격을 별도로 입력하지 않고 자동 입력됨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8199892" y="3717031"/>
            <a:ext cx="396044" cy="26280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604749" y="242088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이때 전월 조사된 용량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∙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가격∙행사가 동일하게 입력됨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08" y="3429000"/>
            <a:ext cx="3737476" cy="2497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01" y="5960178"/>
            <a:ext cx="3755247" cy="43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479" y="6395938"/>
            <a:ext cx="912287" cy="201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결과 등록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 l="11199" t="77074" r="40862" b="3074"/>
          <a:stretch>
            <a:fillRect/>
          </a:stretch>
        </p:blipFill>
        <p:spPr bwMode="auto">
          <a:xfrm>
            <a:off x="4689743" y="5805264"/>
            <a:ext cx="4109399" cy="73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621488" y="1700808"/>
            <a:ext cx="7786742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당월 물가정보 입력을 마치면 하단에 </a:t>
            </a: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등록</a:t>
            </a:r>
            <a:r>
              <a:rPr lang="en-US" altLang="ko-KR" sz="1400" b="1" smtClean="0">
                <a:latin typeface="+mn-ea"/>
              </a:rPr>
              <a:t>] </a:t>
            </a:r>
            <a:r>
              <a:rPr lang="ko-KR" altLang="en-US" sz="1400" b="1" smtClean="0">
                <a:latin typeface="+mn-ea"/>
              </a:rPr>
              <a:t>버튼을 클릭하여 조사결과를 제출함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등록</a:t>
            </a:r>
            <a:r>
              <a:rPr lang="en-US" altLang="ko-KR" sz="1400" b="1" smtClean="0">
                <a:latin typeface="+mn-ea"/>
              </a:rPr>
              <a:t>] </a:t>
            </a:r>
            <a:r>
              <a:rPr lang="ko-KR" altLang="en-US" sz="1400" b="1" smtClean="0">
                <a:latin typeface="+mn-ea"/>
              </a:rPr>
              <a:t>버튼을 누른 이후에도 물가정보 입력 및 수정 기간에는 언제든지 수정이 가능하며</a:t>
            </a:r>
            <a:r>
              <a:rPr lang="en-US" altLang="ko-KR" sz="1400" b="1" smtClean="0">
                <a:latin typeface="+mn-ea"/>
              </a:rPr>
              <a:t>, [</a:t>
            </a:r>
            <a:r>
              <a:rPr lang="ko-KR" altLang="en-US" sz="1400" b="1" smtClean="0">
                <a:latin typeface="+mn-ea"/>
              </a:rPr>
              <a:t>수정</a:t>
            </a:r>
            <a:r>
              <a:rPr lang="en-US" altLang="ko-KR" sz="1400" b="1" smtClean="0">
                <a:latin typeface="+mn-ea"/>
              </a:rPr>
              <a:t>] </a:t>
            </a:r>
            <a:r>
              <a:rPr lang="ko-KR" altLang="en-US" sz="1400" b="1" smtClean="0">
                <a:latin typeface="+mn-ea"/>
              </a:rPr>
              <a:t>버튼을 클릭해 다시 제출할 수 있음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4749" y="2684820"/>
            <a:ext cx="778674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허용된 기간 이외에는 등록 및 수정이 불가하므로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제출기한을 반드시 엄수해야 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fontAlgn="base"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마감일 이후 수정사항이 있을 경우 관리자에게 문의할 것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001069" y="6381237"/>
            <a:ext cx="951681" cy="23159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5" name="그룹 22"/>
          <p:cNvGrpSpPr/>
          <p:nvPr/>
        </p:nvGrpSpPr>
        <p:grpSpPr>
          <a:xfrm>
            <a:off x="1713038" y="6423139"/>
            <a:ext cx="255198" cy="246221"/>
            <a:chOff x="3194323" y="3139346"/>
            <a:chExt cx="255198" cy="246221"/>
          </a:xfrm>
        </p:grpSpPr>
        <p:sp>
          <p:nvSpPr>
            <p:cNvPr id="27" name="타원 26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33" name="그룹 22"/>
          <p:cNvGrpSpPr/>
          <p:nvPr/>
        </p:nvGrpSpPr>
        <p:grpSpPr>
          <a:xfrm>
            <a:off x="6044994" y="6423139"/>
            <a:ext cx="255198" cy="246221"/>
            <a:chOff x="3194323" y="3139346"/>
            <a:chExt cx="255198" cy="246221"/>
          </a:xfrm>
        </p:grpSpPr>
        <p:sp>
          <p:nvSpPr>
            <p:cNvPr id="34" name="타원 3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2</a:t>
              </a:r>
              <a:endParaRPr lang="ko-KR" altLang="en-US" sz="1000" dirty="0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4752020" y="6381328"/>
            <a:ext cx="11161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수정 화면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75556" y="6381328"/>
            <a:ext cx="111612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 등록 화면</a:t>
            </a:r>
            <a:endParaRPr lang="en-US" altLang="ko-KR" sz="1200" b="1" dirty="0" smtClean="0">
              <a:latin typeface="+mn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915" y="3380781"/>
            <a:ext cx="3860541" cy="2593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68" y="5949281"/>
            <a:ext cx="3877388" cy="43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6338292" y="6381237"/>
            <a:ext cx="951681" cy="23159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6" grpId="0"/>
      <p:bldP spid="37" grpId="0"/>
      <p:bldP spid="2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34" y="2564903"/>
            <a:ext cx="7105442" cy="395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 </a:t>
            </a:r>
            <a:r>
              <a:rPr lang="en-US" altLang="ko-KR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PC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결과 수정 화면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grpSp>
        <p:nvGrpSpPr>
          <p:cNvPr id="3" name="그룹 22"/>
          <p:cNvGrpSpPr/>
          <p:nvPr/>
        </p:nvGrpSpPr>
        <p:grpSpPr>
          <a:xfrm>
            <a:off x="755576" y="2636912"/>
            <a:ext cx="255198" cy="246221"/>
            <a:chOff x="3194323" y="3139346"/>
            <a:chExt cx="255198" cy="246221"/>
          </a:xfrm>
        </p:grpSpPr>
        <p:sp>
          <p:nvSpPr>
            <p:cNvPr id="33" name="타원 32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21488" y="1700808"/>
            <a:ext cx="747890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latin typeface="+mn-ea"/>
              </a:rPr>
              <a:t>①</a:t>
            </a:r>
            <a:r>
              <a:rPr lang="ko-KR" altLang="en-US" sz="1400" b="1" smtClean="0">
                <a:latin typeface="+mn-ea"/>
              </a:rPr>
              <a:t>번 또는 </a:t>
            </a:r>
            <a:r>
              <a:rPr lang="en-US" altLang="ko-KR" sz="1400" b="1" smtClean="0">
                <a:latin typeface="+mn-ea"/>
              </a:rPr>
              <a:t>③</a:t>
            </a:r>
            <a:r>
              <a:rPr lang="ko-KR" altLang="en-US" sz="1400" b="1" smtClean="0">
                <a:latin typeface="+mn-ea"/>
              </a:rPr>
              <a:t>번 화면에서 가격 정보의 수정이 필요한 유통업체를 선택하면</a:t>
            </a:r>
            <a:r>
              <a:rPr lang="en-US" altLang="ko-KR" sz="1400" b="1" smtClean="0">
                <a:latin typeface="+mn-ea"/>
              </a:rPr>
              <a:t> ②</a:t>
            </a:r>
            <a:r>
              <a:rPr lang="ko-KR" altLang="en-US" sz="1400" b="1" smtClean="0">
                <a:latin typeface="+mn-ea"/>
              </a:rPr>
              <a:t>번 화면에 기존에 등록했던 가격 정보를 그대로 불러올 수 있음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755576" y="3356992"/>
            <a:ext cx="4608512" cy="21602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0" name="그룹 22"/>
          <p:cNvGrpSpPr/>
          <p:nvPr/>
        </p:nvGrpSpPr>
        <p:grpSpPr>
          <a:xfrm>
            <a:off x="769360" y="3398803"/>
            <a:ext cx="255198" cy="246221"/>
            <a:chOff x="3194323" y="3139346"/>
            <a:chExt cx="255198" cy="246221"/>
          </a:xfrm>
        </p:grpSpPr>
        <p:sp>
          <p:nvSpPr>
            <p:cNvPr id="41" name="타원 4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2</a:t>
              </a:r>
              <a:endParaRPr lang="ko-KR" altLang="en-US" sz="1000" dirty="0"/>
            </a:p>
          </p:txBody>
        </p:sp>
      </p:grpSp>
      <p:grpSp>
        <p:nvGrpSpPr>
          <p:cNvPr id="5" name="그룹 22"/>
          <p:cNvGrpSpPr/>
          <p:nvPr/>
        </p:nvGrpSpPr>
        <p:grpSpPr>
          <a:xfrm>
            <a:off x="5407521" y="4241993"/>
            <a:ext cx="255198" cy="246221"/>
            <a:chOff x="3194323" y="3139346"/>
            <a:chExt cx="255198" cy="246221"/>
          </a:xfrm>
        </p:grpSpPr>
        <p:sp>
          <p:nvSpPr>
            <p:cNvPr id="36" name="타원 35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/>
                <a:t>3</a:t>
              </a:r>
              <a:endParaRPr lang="ko-KR" altLang="en-US" sz="1000" dirty="0"/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755576" y="2564904"/>
            <a:ext cx="4608512" cy="7920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364088" y="2564904"/>
            <a:ext cx="2563713" cy="195523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6012160" y="3002549"/>
            <a:ext cx="3039028" cy="3131834"/>
            <a:chOff x="6012160" y="3002549"/>
            <a:chExt cx="3039028" cy="3131834"/>
          </a:xfrm>
        </p:grpSpPr>
        <p:sp>
          <p:nvSpPr>
            <p:cNvPr id="25" name="왼쪽 화살표 24"/>
            <p:cNvSpPr/>
            <p:nvPr/>
          </p:nvSpPr>
          <p:spPr>
            <a:xfrm rot="16200000">
              <a:off x="6754042" y="3781159"/>
              <a:ext cx="1938618" cy="381397"/>
            </a:xfrm>
            <a:prstGeom prst="leftArrow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012160" y="5157192"/>
              <a:ext cx="3039028" cy="9771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125000"/>
                </a:lnSpc>
                <a:spcAft>
                  <a:spcPts val="600"/>
                </a:spcAft>
              </a:pPr>
              <a:r>
                <a:rPr lang="en-US" altLang="ko-KR" sz="14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※  </a:t>
              </a:r>
              <a:r>
                <a:rPr lang="ko-KR" altLang="en-US" sz="14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엑셀 다운로드</a:t>
              </a:r>
              <a:endParaRPr lang="en-US" altLang="ko-KR"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  <a:p>
              <a:pPr fontAlgn="base">
                <a:lnSpc>
                  <a:spcPct val="125000"/>
                </a:lnSpc>
                <a:spcAft>
                  <a:spcPts val="600"/>
                </a:spcAft>
              </a:pPr>
              <a:r>
                <a:rPr lang="en-US" altLang="ko-KR" sz="14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: </a:t>
              </a:r>
              <a:r>
                <a:rPr lang="ko-KR" altLang="en-US" sz="13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단체관리자는 엑셀을 다운받아 쉽게 검증할 수 있음</a:t>
              </a:r>
              <a:r>
                <a:rPr lang="en-US" altLang="ko-KR" sz="13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750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27" grpId="0" animBg="1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2407611" y="2164283"/>
            <a:ext cx="633670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407611" y="1412776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4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897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172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D:\backup\바탕화면\물가조사자 교육\3. 교육 자료\모바일웹 이미지\모바일웹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80928"/>
            <a:ext cx="2286776" cy="345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64" y="2589681"/>
            <a:ext cx="2450282" cy="241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1017" y="2581454"/>
            <a:ext cx="32000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m.</a:t>
            </a:r>
            <a:endParaRPr lang="ko-KR" altLang="en-US" sz="105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3076" name="Picture 4" descr="D:\backup\바탕화면\물가조사자 교육\3. 교육 자료\모바일웹 이미지\모바일웹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22" y="2784860"/>
            <a:ext cx="2310280" cy="352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621488" y="1700808"/>
            <a:ext cx="77867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600" b="1" smtClean="0">
                <a:latin typeface="+mn-ea"/>
              </a:rPr>
              <a:t>스마트폰 인터넷 주소창에 </a:t>
            </a:r>
            <a:r>
              <a:rPr lang="en-US" altLang="ko-KR" sz="1600" b="1" smtClean="0">
                <a:latin typeface="+mn-ea"/>
              </a:rPr>
              <a:t>“m.price.consumer.or.kr”</a:t>
            </a:r>
            <a:r>
              <a:rPr lang="ko-KR" altLang="en-US" sz="1600" b="1" smtClean="0">
                <a:latin typeface="+mn-ea"/>
              </a:rPr>
              <a:t>을</a:t>
            </a:r>
            <a:r>
              <a:rPr lang="en-US" altLang="ko-KR" sz="1600" b="1" smtClean="0">
                <a:latin typeface="+mn-ea"/>
              </a:rPr>
              <a:t> </a:t>
            </a:r>
            <a:r>
              <a:rPr lang="ko-KR" altLang="en-US" sz="1600" b="1" smtClean="0">
                <a:latin typeface="+mn-ea"/>
              </a:rPr>
              <a:t>입력</a:t>
            </a:r>
            <a:endParaRPr lang="en-US" altLang="ko-KR" sz="1600" b="1" smtClean="0"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600" b="1" smtClean="0">
                <a:latin typeface="+mn-ea"/>
              </a:rPr>
              <a:t>소비자물가정보서비스 모바일웹</a:t>
            </a:r>
            <a:r>
              <a:rPr lang="en-US" altLang="ko-KR" sz="1600" b="1" smtClean="0">
                <a:latin typeface="+mn-ea"/>
              </a:rPr>
              <a:t> </a:t>
            </a:r>
            <a:r>
              <a:rPr lang="ko-KR" altLang="en-US" sz="1600" b="1" smtClean="0">
                <a:latin typeface="+mn-ea"/>
              </a:rPr>
              <a:t>하단에 </a:t>
            </a:r>
            <a:r>
              <a:rPr lang="en-US" altLang="ko-KR" sz="1600" b="1" smtClean="0">
                <a:latin typeface="+mn-ea"/>
              </a:rPr>
              <a:t>‘</a:t>
            </a:r>
            <a:r>
              <a:rPr lang="ko-KR" altLang="en-US" sz="1600" b="1" smtClean="0">
                <a:latin typeface="+mn-ea"/>
              </a:rPr>
              <a:t>조사원 로그인</a:t>
            </a:r>
            <a:r>
              <a:rPr lang="en-US" altLang="ko-KR" sz="1600" b="1" smtClean="0">
                <a:latin typeface="+mn-ea"/>
              </a:rPr>
              <a:t>’ </a:t>
            </a:r>
            <a:r>
              <a:rPr lang="ko-KR" altLang="en-US" sz="1600" b="1" smtClean="0">
                <a:latin typeface="+mn-ea"/>
              </a:rPr>
              <a:t>선택</a:t>
            </a:r>
            <a:endParaRPr lang="en-US" altLang="ko-KR" sz="1600" b="1" dirty="0" smtClean="0"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로그인 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436096" y="2923347"/>
            <a:ext cx="3753005" cy="36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 startAt="3"/>
            </a:pPr>
            <a:r>
              <a:rPr lang="en-US" altLang="ko-KR" sz="1600" b="1" smtClean="0">
                <a:latin typeface="+mn-ea"/>
              </a:rPr>
              <a:t>ID/PW</a:t>
            </a:r>
            <a:r>
              <a:rPr lang="ko-KR" altLang="en-US" sz="1600" b="1" smtClean="0">
                <a:latin typeface="+mn-ea"/>
              </a:rPr>
              <a:t> 입력 후 </a:t>
            </a:r>
            <a:r>
              <a:rPr lang="en-US" altLang="ko-KR" sz="1600" b="1" smtClean="0">
                <a:latin typeface="+mn-ea"/>
              </a:rPr>
              <a:t>[LOGIN]</a:t>
            </a:r>
            <a:r>
              <a:rPr lang="ko-KR" altLang="en-US" sz="1600" b="1" smtClean="0">
                <a:latin typeface="+mn-ea"/>
              </a:rPr>
              <a:t> 버튼 선택</a:t>
            </a:r>
            <a:endParaRPr lang="en-US" altLang="ko-KR" sz="1600" b="1" smtClean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59632" y="313492"/>
            <a:ext cx="4023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2778104" y="5189734"/>
            <a:ext cx="612571" cy="770590"/>
          </a:xfrm>
          <a:prstGeom prst="rightArrow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3457" y="6381328"/>
            <a:ext cx="26040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</a:t>
            </a:r>
            <a:r>
              <a:rPr lang="en-US" altLang="ko-KR" sz="1200" b="1" smtClean="0">
                <a:latin typeface="+mn-ea"/>
              </a:rPr>
              <a:t> </a:t>
            </a:r>
            <a:r>
              <a:rPr lang="ko-KR" altLang="en-US" sz="1200" b="1" smtClean="0">
                <a:latin typeface="+mn-ea"/>
              </a:rPr>
              <a:t>소비자물가정보서비스 모바일웹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23528" y="2560180"/>
            <a:ext cx="2478307" cy="2887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2"/>
          <p:cNvGrpSpPr/>
          <p:nvPr/>
        </p:nvGrpSpPr>
        <p:grpSpPr>
          <a:xfrm>
            <a:off x="366961" y="2607611"/>
            <a:ext cx="241218" cy="226227"/>
            <a:chOff x="3194323" y="3139346"/>
            <a:chExt cx="255198" cy="246221"/>
          </a:xfrm>
        </p:grpSpPr>
        <p:sp>
          <p:nvSpPr>
            <p:cNvPr id="31" name="타원 3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33" name="그룹 22"/>
          <p:cNvGrpSpPr/>
          <p:nvPr/>
        </p:nvGrpSpPr>
        <p:grpSpPr>
          <a:xfrm>
            <a:off x="2483768" y="6083093"/>
            <a:ext cx="241218" cy="226227"/>
            <a:chOff x="3194323" y="3139346"/>
            <a:chExt cx="255198" cy="246221"/>
          </a:xfrm>
        </p:grpSpPr>
        <p:sp>
          <p:nvSpPr>
            <p:cNvPr id="34" name="타원 3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2</a:t>
              </a:r>
              <a:endParaRPr lang="ko-KR" altLang="en-US" sz="1000" dirty="0"/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1907704" y="6074482"/>
            <a:ext cx="837299" cy="22828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2954991" y="4177655"/>
            <a:ext cx="2356093" cy="4961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22"/>
          <p:cNvGrpSpPr/>
          <p:nvPr/>
        </p:nvGrpSpPr>
        <p:grpSpPr>
          <a:xfrm>
            <a:off x="2959249" y="4216292"/>
            <a:ext cx="241218" cy="226227"/>
            <a:chOff x="3194323" y="3139346"/>
            <a:chExt cx="255198" cy="246221"/>
          </a:xfrm>
        </p:grpSpPr>
        <p:sp>
          <p:nvSpPr>
            <p:cNvPr id="38" name="타원 37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3</a:t>
              </a:r>
              <a:endParaRPr lang="ko-KR" altLang="en-US" sz="1000" dirty="0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449277" y="5193050"/>
            <a:ext cx="3587219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25000"/>
              </a:lnSpc>
              <a:spcAft>
                <a:spcPts val="600"/>
              </a:spcAft>
              <a:buFontTx/>
              <a:buChar char="※"/>
            </a:pP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모바일 시스템은 현장에서 조사결과를 바로 전송할 수 있도록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구현되었으며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u="sng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별도의 데이터 요금이 발생할 수 있음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26176" y="6381328"/>
            <a:ext cx="13679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200" b="1" smtClean="0">
                <a:latin typeface="+mn-ea"/>
              </a:rPr>
              <a:t>▲</a:t>
            </a:r>
            <a:r>
              <a:rPr lang="en-US" altLang="ko-KR" sz="1200" b="1" smtClean="0">
                <a:latin typeface="+mn-ea"/>
              </a:rPr>
              <a:t> </a:t>
            </a:r>
            <a:r>
              <a:rPr lang="ko-KR" altLang="en-US" sz="1200" b="1" smtClean="0">
                <a:latin typeface="+mn-ea"/>
              </a:rPr>
              <a:t>로그인 화면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499515" y="3355395"/>
            <a:ext cx="2888909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latin typeface="+mn-ea"/>
              </a:rPr>
              <a:t>ID/PW</a:t>
            </a:r>
            <a:r>
              <a:rPr lang="ko-KR" altLang="en-US" sz="1400" b="1" smtClean="0">
                <a:latin typeface="+mn-ea"/>
              </a:rPr>
              <a:t>는 </a:t>
            </a:r>
            <a:r>
              <a:rPr lang="en-US" altLang="ko-KR" sz="1400" b="1" smtClean="0">
                <a:latin typeface="+mn-ea"/>
              </a:rPr>
              <a:t>PC</a:t>
            </a:r>
            <a:r>
              <a:rPr lang="ko-KR" altLang="en-US" sz="1400" b="1" smtClean="0">
                <a:latin typeface="+mn-ea"/>
              </a:rPr>
              <a:t>시스템과 동일</a:t>
            </a:r>
            <a:endParaRPr lang="en-US" altLang="ko-KR" sz="1400" b="1" smtClean="0">
              <a:latin typeface="+mn-ea"/>
            </a:endParaRPr>
          </a:p>
        </p:txBody>
      </p:sp>
      <p:pic>
        <p:nvPicPr>
          <p:cNvPr id="4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80857"/>
            <a:ext cx="2450282" cy="241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478577" y="2572630"/>
            <a:ext cx="32000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m.</a:t>
            </a:r>
            <a:endParaRPr lang="ko-KR" altLang="en-US" sz="105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458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27" grpId="0"/>
      <p:bldP spid="28" grpId="0" animBg="1"/>
      <p:bldP spid="25" grpId="0" animBg="1"/>
      <p:bldP spid="36" grpId="0" animBg="1"/>
      <p:bldP spid="41" grpId="0"/>
      <p:bldP spid="4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화면 구성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21488" y="170080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기본정보 선택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로그인 후 조사 기본정보 및 품목을 선택함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조사결과 입력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해당 품목의 제품별 가격정보를 입력함</a:t>
            </a:r>
            <a:r>
              <a:rPr lang="en-US" altLang="ko-KR" sz="1400" b="1" smtClean="0">
                <a:latin typeface="+mn-ea"/>
              </a:rPr>
              <a:t>.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59632" y="313492"/>
            <a:ext cx="4023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4" name="그룹 22"/>
          <p:cNvGrpSpPr/>
          <p:nvPr/>
        </p:nvGrpSpPr>
        <p:grpSpPr>
          <a:xfrm>
            <a:off x="788410" y="2822739"/>
            <a:ext cx="255198" cy="246221"/>
            <a:chOff x="3194323" y="3139346"/>
            <a:chExt cx="255198" cy="246221"/>
          </a:xfrm>
        </p:grpSpPr>
        <p:sp>
          <p:nvSpPr>
            <p:cNvPr id="25" name="타원 24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36" name="그룹 22"/>
          <p:cNvGrpSpPr/>
          <p:nvPr/>
        </p:nvGrpSpPr>
        <p:grpSpPr>
          <a:xfrm>
            <a:off x="4427984" y="2822739"/>
            <a:ext cx="255198" cy="246221"/>
            <a:chOff x="3194323" y="3139346"/>
            <a:chExt cx="255198" cy="246221"/>
          </a:xfrm>
        </p:grpSpPr>
        <p:sp>
          <p:nvSpPr>
            <p:cNvPr id="37" name="타원 36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013176"/>
            <a:ext cx="695325" cy="10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D:\backup\바탕화면\물가조사자 교육\3. 교육 자료\모바일웹 이미지\모바일웹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2762170"/>
            <a:ext cx="240150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backup\바탕화면\물가조사자 교육\3. 교육 자료\모바일웹 이미지\모바일웹(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1328"/>
            <a:ext cx="240596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60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backup\바탕화면\물가조사자 교육\3. 교육 자료\모바일웹 이미지\모바일웹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178" y="2637312"/>
            <a:ext cx="240150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기본정보 선택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259632" y="313492"/>
            <a:ext cx="4023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932040" y="3285384"/>
            <a:ext cx="2736304" cy="31428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3" name="그룹 22"/>
          <p:cNvGrpSpPr/>
          <p:nvPr/>
        </p:nvGrpSpPr>
        <p:grpSpPr>
          <a:xfrm>
            <a:off x="4964874" y="3338225"/>
            <a:ext cx="255198" cy="246221"/>
            <a:chOff x="3194323" y="3139346"/>
            <a:chExt cx="255198" cy="246221"/>
          </a:xfrm>
        </p:grpSpPr>
        <p:sp>
          <p:nvSpPr>
            <p:cNvPr id="54" name="타원 5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96261" y="4005064"/>
            <a:ext cx="383172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조사년월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조사지역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조사원 이름은 자동 선택되며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할당된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유통업체에 대해서만 조회 및 등록이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가능함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모바일은 당월 조사만 가능하며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이전월에 대한 가격정보 조회는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PC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시스템을 이용해야 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21488" y="1700808"/>
            <a:ext cx="7786742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유통업체 </a:t>
            </a: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선택</a:t>
            </a:r>
            <a:r>
              <a:rPr lang="en-US" altLang="ko-KR" sz="1400" b="1" smtClean="0">
                <a:latin typeface="+mn-ea"/>
              </a:rPr>
              <a:t>] </a:t>
            </a:r>
            <a:r>
              <a:rPr lang="ko-KR" altLang="en-US" sz="1400" b="1" smtClean="0">
                <a:latin typeface="+mn-ea"/>
              </a:rPr>
              <a:t>버튼</a:t>
            </a:r>
            <a:r>
              <a:rPr lang="en-US" altLang="ko-KR" sz="1400" b="1" smtClean="0">
                <a:latin typeface="+mn-ea"/>
              </a:rPr>
              <a:t>(</a:t>
            </a:r>
            <a:r>
              <a:rPr lang="ko-KR" altLang="en-US" sz="1400" b="1" smtClean="0">
                <a:latin typeface="+mn-ea"/>
              </a:rPr>
              <a:t>노란색 상자</a:t>
            </a:r>
            <a:r>
              <a:rPr lang="en-US" altLang="ko-KR" sz="1400" b="1" smtClean="0">
                <a:latin typeface="+mn-ea"/>
              </a:rPr>
              <a:t>)</a:t>
            </a:r>
            <a:r>
              <a:rPr lang="ko-KR" altLang="en-US" sz="1400" b="1" smtClean="0">
                <a:latin typeface="+mn-ea"/>
              </a:rPr>
              <a:t>을 클릭함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>
                <a:latin typeface="+mn-ea"/>
              </a:rPr>
              <a:t> </a:t>
            </a:r>
            <a:r>
              <a:rPr lang="en-US" altLang="ko-KR" sz="1400" b="1" smtClean="0">
                <a:latin typeface="+mn-ea"/>
              </a:rPr>
              <a:t>     </a:t>
            </a:r>
            <a:r>
              <a:rPr lang="ko-KR" altLang="en-US" sz="1400" b="1" smtClean="0">
                <a:latin typeface="+mn-ea"/>
              </a:rPr>
              <a:t>하단에 나타난 목록에서 </a:t>
            </a:r>
            <a:r>
              <a:rPr lang="ko-KR" altLang="en-US" sz="1400" b="1">
                <a:latin typeface="+mn-ea"/>
              </a:rPr>
              <a:t>해당 </a:t>
            </a:r>
            <a:r>
              <a:rPr lang="ko-KR" altLang="en-US" sz="1400" b="1" smtClean="0">
                <a:latin typeface="+mn-ea"/>
              </a:rPr>
              <a:t>유통업체를 선택하고 </a:t>
            </a: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완료</a:t>
            </a:r>
            <a:r>
              <a:rPr lang="en-US" altLang="ko-KR" sz="1400" b="1" smtClean="0">
                <a:latin typeface="+mn-ea"/>
              </a:rPr>
              <a:t>] </a:t>
            </a:r>
            <a:r>
              <a:rPr lang="ko-KR" altLang="en-US" sz="1400" b="1" smtClean="0">
                <a:latin typeface="+mn-ea"/>
              </a:rPr>
              <a:t>버튼을 클릭함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 startAt="2"/>
            </a:pPr>
            <a:r>
              <a:rPr lang="ko-KR" altLang="en-US" sz="1400" b="1" smtClean="0">
                <a:latin typeface="+mn-ea"/>
              </a:rPr>
              <a:t>조사결과를 입력할 품목의 버튼을 클릭함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77" name="직사각형 76"/>
          <p:cNvSpPr/>
          <p:nvPr/>
        </p:nvSpPr>
        <p:spPr>
          <a:xfrm>
            <a:off x="4932040" y="3599669"/>
            <a:ext cx="2736304" cy="263764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8" name="그룹 22"/>
          <p:cNvGrpSpPr/>
          <p:nvPr/>
        </p:nvGrpSpPr>
        <p:grpSpPr>
          <a:xfrm>
            <a:off x="4964874" y="3645424"/>
            <a:ext cx="255198" cy="246221"/>
            <a:chOff x="3194323" y="3139346"/>
            <a:chExt cx="255198" cy="246221"/>
          </a:xfrm>
        </p:grpSpPr>
        <p:sp>
          <p:nvSpPr>
            <p:cNvPr id="79" name="타원 78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2</a:t>
              </a:r>
              <a:endParaRPr lang="ko-KR" altLang="en-US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86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7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backup\바탕화면\물가조사자 교육\3. 교육 자료\모바일웹 이미지\모바일웹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97394"/>
            <a:ext cx="2264816" cy="337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backup\바탕화면\물가조사자 교육\3. 교육 자료\모바일웹 이미지\모바일웹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97394"/>
            <a:ext cx="2067313" cy="337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backup\바탕화면\물가조사자 교육\3. 교육 자료\모바일웹 이미지\모바일웹(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97394"/>
            <a:ext cx="2097246" cy="337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물가조사 등록 </a:t>
            </a:r>
            <a:r>
              <a:rPr lang="en-US" altLang="ko-K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조사결과 입력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259632" y="313492"/>
            <a:ext cx="4023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83568" y="3140968"/>
            <a:ext cx="2520280" cy="36122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3347864" y="3140968"/>
            <a:ext cx="2448272" cy="36122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6012160" y="3140968"/>
            <a:ext cx="2396070" cy="36122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0" name="그룹 22"/>
          <p:cNvGrpSpPr/>
          <p:nvPr/>
        </p:nvGrpSpPr>
        <p:grpSpPr>
          <a:xfrm>
            <a:off x="709694" y="3167094"/>
            <a:ext cx="255198" cy="246221"/>
            <a:chOff x="3194323" y="3139346"/>
            <a:chExt cx="255198" cy="246221"/>
          </a:xfrm>
        </p:grpSpPr>
        <p:sp>
          <p:nvSpPr>
            <p:cNvPr id="51" name="타원 5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1</a:t>
              </a:r>
              <a:endParaRPr lang="ko-KR" altLang="en-US" sz="1000" dirty="0"/>
            </a:p>
          </p:txBody>
        </p:sp>
      </p:grpSp>
      <p:grpSp>
        <p:nvGrpSpPr>
          <p:cNvPr id="53" name="그룹 22"/>
          <p:cNvGrpSpPr/>
          <p:nvPr/>
        </p:nvGrpSpPr>
        <p:grpSpPr>
          <a:xfrm>
            <a:off x="3373990" y="3167094"/>
            <a:ext cx="255198" cy="246221"/>
            <a:chOff x="3194323" y="3139346"/>
            <a:chExt cx="255198" cy="246221"/>
          </a:xfrm>
        </p:grpSpPr>
        <p:sp>
          <p:nvSpPr>
            <p:cNvPr id="54" name="타원 5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</a:t>
              </a:r>
              <a:endParaRPr lang="ko-KR" altLang="en-US" sz="1000" dirty="0"/>
            </a:p>
          </p:txBody>
        </p:sp>
      </p:grpSp>
      <p:grpSp>
        <p:nvGrpSpPr>
          <p:cNvPr id="56" name="그룹 22"/>
          <p:cNvGrpSpPr/>
          <p:nvPr/>
        </p:nvGrpSpPr>
        <p:grpSpPr>
          <a:xfrm>
            <a:off x="6044994" y="3167094"/>
            <a:ext cx="255198" cy="246221"/>
            <a:chOff x="3194323" y="3139346"/>
            <a:chExt cx="255198" cy="246221"/>
          </a:xfrm>
        </p:grpSpPr>
        <p:sp>
          <p:nvSpPr>
            <p:cNvPr id="57" name="타원 56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3</a:t>
              </a:r>
              <a:endParaRPr lang="ko-KR" altLang="en-US" sz="1000" dirty="0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621488" y="1700808"/>
            <a:ext cx="778674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단위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단위 선택상자를 클릭한 뒤</a:t>
            </a:r>
            <a:r>
              <a:rPr lang="en-US" altLang="ko-KR" sz="1400" b="1" smtClean="0">
                <a:latin typeface="+mn-ea"/>
              </a:rPr>
              <a:t>,</a:t>
            </a:r>
            <a:r>
              <a:rPr lang="ko-KR" altLang="en-US" sz="1400" b="1" smtClean="0">
                <a:latin typeface="+mn-ea"/>
              </a:rPr>
              <a:t> 팝업창에서 조사제품의 용량을 선택</a:t>
            </a:r>
            <a:r>
              <a:rPr lang="en-US" altLang="ko-KR" sz="1400" b="1" smtClean="0">
                <a:latin typeface="+mn-ea"/>
              </a:rPr>
              <a:t>/</a:t>
            </a:r>
            <a:r>
              <a:rPr lang="ko-KR" altLang="en-US" sz="1400" b="1" smtClean="0">
                <a:latin typeface="+mn-ea"/>
              </a:rPr>
              <a:t>입력함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가격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가격 선택상자를 클릭한 뒤</a:t>
            </a:r>
            <a:r>
              <a:rPr lang="en-US" altLang="ko-KR" sz="1400" b="1" smtClean="0">
                <a:latin typeface="+mn-ea"/>
              </a:rPr>
              <a:t>,</a:t>
            </a:r>
            <a:r>
              <a:rPr lang="ko-KR" altLang="en-US" sz="1400" b="1" smtClean="0">
                <a:latin typeface="+mn-ea"/>
              </a:rPr>
              <a:t> 키보드에서 조사제품의 가격을 입력함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행사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행사 선택상자를 클릭한 뒤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팝업창에서 행사명을 선택</a:t>
            </a:r>
            <a:r>
              <a:rPr lang="en-US" altLang="ko-KR" sz="1400" b="1" smtClean="0">
                <a:latin typeface="+mn-ea"/>
              </a:rPr>
              <a:t>/</a:t>
            </a:r>
            <a:r>
              <a:rPr lang="ko-KR" altLang="en-US" sz="1400" b="1" smtClean="0">
                <a:latin typeface="+mn-ea"/>
              </a:rPr>
              <a:t>입력함</a:t>
            </a:r>
            <a:r>
              <a:rPr lang="en-US" altLang="ko-KR" sz="1400" b="1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latin typeface="+mn-ea"/>
              </a:rPr>
              <a:t>전월가격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전월가격을 클릭하면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전월 조사가격과 동일하게 입력됨</a:t>
            </a:r>
            <a:r>
              <a:rPr lang="en-US" altLang="ko-KR" sz="1400" b="1" smtClean="0">
                <a:latin typeface="+mn-ea"/>
              </a:rPr>
              <a:t>.</a:t>
            </a:r>
            <a:endParaRPr lang="en-US" altLang="ko-KR" sz="14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6937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backup\바탕화면\물가조사자 교육\3. 교육 자료\모바일웹 이미지\모바일웹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610" y="3010782"/>
            <a:ext cx="2348862" cy="351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결과 등록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21488" y="170080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이전</a:t>
            </a:r>
            <a:r>
              <a:rPr lang="en-US" altLang="ko-KR" sz="1400" b="1" smtClean="0">
                <a:latin typeface="+mn-ea"/>
              </a:rPr>
              <a:t>], [</a:t>
            </a:r>
            <a:r>
              <a:rPr lang="ko-KR" altLang="en-US" sz="1400" b="1" smtClean="0">
                <a:latin typeface="+mn-ea"/>
              </a:rPr>
              <a:t>저장</a:t>
            </a:r>
            <a:r>
              <a:rPr lang="en-US" altLang="ko-KR" sz="1400" b="1" smtClean="0">
                <a:latin typeface="+mn-ea"/>
              </a:rPr>
              <a:t>], [</a:t>
            </a:r>
            <a:r>
              <a:rPr lang="ko-KR" altLang="en-US" sz="1400" b="1" smtClean="0">
                <a:latin typeface="+mn-ea"/>
              </a:rPr>
              <a:t>다음</a:t>
            </a:r>
            <a:r>
              <a:rPr lang="en-US" altLang="ko-KR" sz="1400" b="1" smtClean="0">
                <a:latin typeface="+mn-ea"/>
              </a:rPr>
              <a:t>]</a:t>
            </a:r>
            <a:r>
              <a:rPr lang="ko-KR" altLang="en-US" sz="1400" b="1" smtClean="0">
                <a:latin typeface="+mn-ea"/>
              </a:rPr>
              <a:t> </a:t>
            </a:r>
            <a:r>
              <a:rPr lang="en-US" altLang="ko-KR" sz="1400" b="1" smtClean="0">
                <a:latin typeface="+mn-ea"/>
              </a:rPr>
              <a:t>: </a:t>
            </a:r>
            <a:r>
              <a:rPr lang="ko-KR" altLang="en-US" sz="1400" b="1" smtClean="0">
                <a:latin typeface="+mn-ea"/>
              </a:rPr>
              <a:t>이전</a:t>
            </a:r>
            <a:r>
              <a:rPr lang="en-US" altLang="ko-KR" sz="1400" b="1" smtClean="0">
                <a:latin typeface="+mn-ea"/>
              </a:rPr>
              <a:t>/</a:t>
            </a:r>
            <a:r>
              <a:rPr lang="ko-KR" altLang="en-US" sz="1400" b="1" smtClean="0">
                <a:latin typeface="+mn-ea"/>
              </a:rPr>
              <a:t>다음 품목으로 이동하거나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현재 페이지의 데이터를 저장함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259632" y="313492"/>
            <a:ext cx="4023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모바일시스템 사용 방법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6125070" y="5842303"/>
            <a:ext cx="2767410" cy="21922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3" name="그룹 22"/>
          <p:cNvGrpSpPr/>
          <p:nvPr/>
        </p:nvGrpSpPr>
        <p:grpSpPr>
          <a:xfrm>
            <a:off x="6157904" y="5843878"/>
            <a:ext cx="255198" cy="246221"/>
            <a:chOff x="3194323" y="3139346"/>
            <a:chExt cx="255198" cy="246221"/>
          </a:xfrm>
        </p:grpSpPr>
        <p:sp>
          <p:nvSpPr>
            <p:cNvPr id="54" name="타원 53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1</a:t>
              </a:r>
              <a:endParaRPr lang="ko-KR" altLang="en-US" sz="10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95536" y="3721515"/>
            <a:ext cx="545466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sz="1400" b="1" u="sng" smtClean="0">
                <a:latin typeface="+mn-ea"/>
              </a:rPr>
              <a:t>다른 </a:t>
            </a:r>
            <a:r>
              <a:rPr lang="ko-KR" altLang="en-US" sz="1400" b="1" u="sng">
                <a:latin typeface="+mn-ea"/>
              </a:rPr>
              <a:t>품목으로 </a:t>
            </a:r>
            <a:r>
              <a:rPr lang="ko-KR" altLang="en-US" sz="1400" b="1" u="sng" smtClean="0">
                <a:latin typeface="+mn-ea"/>
              </a:rPr>
              <a:t>이동 시</a:t>
            </a:r>
            <a:r>
              <a:rPr lang="en-US" altLang="ko-KR" sz="1400" b="1" u="sng" smtClean="0">
                <a:latin typeface="+mn-ea"/>
              </a:rPr>
              <a:t>, </a:t>
            </a:r>
            <a:r>
              <a:rPr lang="ko-KR" altLang="en-US" sz="1400" b="1" u="sng" smtClean="0">
                <a:latin typeface="+mn-ea"/>
              </a:rPr>
              <a:t>입력한 데이터의 저장을 원하는 경우</a:t>
            </a:r>
            <a:r>
              <a:rPr lang="en-US" altLang="ko-KR" sz="1400" b="1" u="sng" smtClean="0">
                <a:latin typeface="+mn-ea"/>
              </a:rPr>
              <a:t> </a:t>
            </a:r>
            <a:r>
              <a:rPr lang="ko-KR" altLang="en-US" sz="1400" b="1" u="sng">
                <a:latin typeface="+mn-ea"/>
              </a:rPr>
              <a:t>반드시 </a:t>
            </a:r>
            <a:r>
              <a:rPr lang="en-US" altLang="ko-KR" sz="1400" b="1" u="sng">
                <a:latin typeface="+mn-ea"/>
              </a:rPr>
              <a:t>[</a:t>
            </a:r>
            <a:r>
              <a:rPr lang="ko-KR" altLang="en-US" sz="1400" b="1" u="sng">
                <a:latin typeface="+mn-ea"/>
              </a:rPr>
              <a:t>저장</a:t>
            </a:r>
            <a:r>
              <a:rPr lang="en-US" altLang="ko-KR" sz="1400" b="1" u="sng">
                <a:latin typeface="+mn-ea"/>
              </a:rPr>
              <a:t>] </a:t>
            </a:r>
            <a:r>
              <a:rPr lang="ko-KR" altLang="en-US" sz="1400" b="1" u="sng">
                <a:latin typeface="+mn-ea"/>
              </a:rPr>
              <a:t>버튼을 눌러야 함</a:t>
            </a:r>
            <a:r>
              <a:rPr lang="en-US" altLang="ko-KR" sz="1400" b="1" u="sng">
                <a:latin typeface="+mn-ea"/>
              </a:rPr>
              <a:t>. </a:t>
            </a:r>
            <a:endParaRPr lang="en-US" altLang="ko-KR" sz="1400" b="1" u="sng" dirty="0"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4749" y="2060848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이동 순서는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기본정보선택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”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페이지의 품목 순서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21488" y="2492896"/>
            <a:ext cx="7968216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 startAt="2"/>
            </a:pPr>
            <a:r>
              <a:rPr lang="en-US" altLang="ko-KR" sz="1400" b="1" smtClean="0">
                <a:latin typeface="+mn-ea"/>
              </a:rPr>
              <a:t>[</a:t>
            </a:r>
            <a:r>
              <a:rPr lang="ko-KR" altLang="en-US" sz="1400" b="1" smtClean="0">
                <a:latin typeface="+mn-ea"/>
              </a:rPr>
              <a:t>다른 품목 선택하기</a:t>
            </a:r>
            <a:r>
              <a:rPr lang="en-US" altLang="ko-KR" sz="1400" b="1" smtClean="0">
                <a:latin typeface="+mn-ea"/>
              </a:rPr>
              <a:t>] : “</a:t>
            </a:r>
            <a:r>
              <a:rPr lang="ko-KR" altLang="en-US" sz="1400" b="1" smtClean="0">
                <a:latin typeface="+mn-ea"/>
              </a:rPr>
              <a:t>기본정보선택</a:t>
            </a:r>
            <a:r>
              <a:rPr lang="en-US" altLang="ko-KR" sz="1400" b="1" smtClean="0">
                <a:latin typeface="+mn-ea"/>
              </a:rPr>
              <a:t>” </a:t>
            </a:r>
            <a:r>
              <a:rPr lang="ko-KR" altLang="en-US" sz="1400" b="1" smtClean="0">
                <a:latin typeface="+mn-ea"/>
              </a:rPr>
              <a:t>페이지로 돌아가 다른 품목의 가격을 입력할 수 있음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95536" y="3230106"/>
            <a:ext cx="1656184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latin typeface="+mn-ea"/>
              </a:rPr>
              <a:t>유의 사항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95536" y="4382234"/>
            <a:ext cx="56408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], [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다음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], [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다른 품목 선택하기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는 해당 페이지를 저장하지 않고 다른 품목으로 이동하는 기능임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 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트래픽 초과 방지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6125070" y="6061524"/>
            <a:ext cx="2767410" cy="21922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0" name="그룹 22"/>
          <p:cNvGrpSpPr/>
          <p:nvPr/>
        </p:nvGrpSpPr>
        <p:grpSpPr>
          <a:xfrm>
            <a:off x="6157904" y="6063099"/>
            <a:ext cx="255198" cy="246221"/>
            <a:chOff x="3194323" y="3139346"/>
            <a:chExt cx="255198" cy="246221"/>
          </a:xfrm>
        </p:grpSpPr>
        <p:sp>
          <p:nvSpPr>
            <p:cNvPr id="71" name="타원 70"/>
            <p:cNvSpPr/>
            <p:nvPr/>
          </p:nvSpPr>
          <p:spPr>
            <a:xfrm>
              <a:off x="3203848" y="3140968"/>
              <a:ext cx="216024" cy="21602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194323" y="3139346"/>
              <a:ext cx="2551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/>
                <a:t>2</a:t>
              </a:r>
              <a:endParaRPr lang="ko-KR" altLang="en-US" sz="1000" dirty="0"/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395536" y="5174322"/>
            <a:ext cx="545466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lt"/>
              <a:buAutoNum type="arabicPeriod" startAt="2"/>
            </a:pPr>
            <a:r>
              <a:rPr lang="ko-KR" altLang="en-US" sz="1400" b="1" smtClean="0">
                <a:latin typeface="+mn-ea"/>
              </a:rPr>
              <a:t>별도의 제출버튼이 없으며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제출기한이 지나면 저장된 결과가 자동 제출됨</a:t>
            </a:r>
            <a:r>
              <a:rPr lang="en-US" altLang="ko-KR" sz="1400" b="1" smtClean="0">
                <a:latin typeface="+mn-ea"/>
              </a:rPr>
              <a:t>.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6" y="5816166"/>
            <a:ext cx="56408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제출기한까지는 자유롭게 수정이 가능하며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해당 제품의 가격정보를 재기입한 뒤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저장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버튼을 눌러 수정할 수 있음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192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/>
        </p:nvCxnSpPr>
        <p:spPr>
          <a:xfrm flipH="1">
            <a:off x="4849624" y="2276872"/>
            <a:ext cx="3466791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8024" y="1412776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4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4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4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사항</a:t>
            </a:r>
            <a:endParaRPr lang="ko-KR" altLang="en-US" sz="44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412776"/>
            <a:ext cx="1069713" cy="75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바탕 화면\ppt아이콘_사람(3D아이콘)\ppt아이콘_사람(3D아이콘)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10004"/>
            <a:ext cx="237626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732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인터넷 익스플로러 업데이트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21488" y="1700808"/>
            <a:ext cx="82709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ko-KR" sz="1400" b="1" smtClean="0">
                <a:latin typeface="+mn-ea"/>
              </a:rPr>
              <a:t>PC</a:t>
            </a:r>
            <a:r>
              <a:rPr lang="ko-KR" altLang="en-US" sz="1400" b="1" smtClean="0">
                <a:latin typeface="+mn-ea"/>
              </a:rPr>
              <a:t>시스템 사용 시 인터넷 익스플로러 버전</a:t>
            </a:r>
            <a:r>
              <a:rPr lang="en-US" altLang="ko-KR" sz="1400" b="1" smtClean="0">
                <a:latin typeface="+mn-ea"/>
              </a:rPr>
              <a:t>8 </a:t>
            </a:r>
            <a:r>
              <a:rPr lang="ko-KR" altLang="en-US" sz="1400" b="1" smtClean="0">
                <a:latin typeface="+mn-ea"/>
              </a:rPr>
              <a:t>이하에서는 </a:t>
            </a:r>
            <a:r>
              <a:rPr lang="en-US" altLang="ko-KR" sz="1400" b="1" smtClean="0">
                <a:latin typeface="+mn-ea"/>
              </a:rPr>
              <a:t>‘</a:t>
            </a:r>
            <a:r>
              <a:rPr lang="ko-KR" altLang="en-US" sz="1400" b="1" smtClean="0">
                <a:latin typeface="+mn-ea"/>
              </a:rPr>
              <a:t>단위</a:t>
            </a:r>
            <a:r>
              <a:rPr lang="en-US" altLang="ko-KR" sz="1400" b="1" smtClean="0">
                <a:latin typeface="+mn-ea"/>
              </a:rPr>
              <a:t>’, ‘</a:t>
            </a:r>
            <a:r>
              <a:rPr lang="ko-KR" altLang="en-US" sz="1400" b="1" smtClean="0">
                <a:latin typeface="+mn-ea"/>
              </a:rPr>
              <a:t>행사</a:t>
            </a:r>
            <a:r>
              <a:rPr lang="en-US" altLang="ko-KR" sz="1400" b="1" smtClean="0">
                <a:latin typeface="+mn-ea"/>
              </a:rPr>
              <a:t>’ </a:t>
            </a:r>
            <a:r>
              <a:rPr lang="ko-KR" altLang="en-US" sz="1400" b="1" smtClean="0">
                <a:latin typeface="+mn-ea"/>
              </a:rPr>
              <a:t>선택창이 열리지 않는 등 일부 기능이 활성화되지 않으므로</a:t>
            </a:r>
            <a:r>
              <a:rPr lang="en-US" altLang="ko-KR" sz="1400" b="1" smtClean="0">
                <a:latin typeface="+mn-ea"/>
              </a:rPr>
              <a:t>,</a:t>
            </a:r>
            <a:r>
              <a:rPr lang="ko-KR" altLang="en-US" sz="1400" b="1" smtClean="0">
                <a:latin typeface="+mn-ea"/>
              </a:rPr>
              <a:t> 낮은 버전을 사용할</a:t>
            </a:r>
            <a:r>
              <a:rPr lang="en-US" altLang="ko-KR" sz="1400" b="1" smtClean="0">
                <a:latin typeface="+mn-ea"/>
              </a:rPr>
              <a:t> </a:t>
            </a:r>
            <a:r>
              <a:rPr lang="ko-KR" altLang="en-US" sz="1400" b="1" smtClean="0">
                <a:latin typeface="+mn-ea"/>
              </a:rPr>
              <a:t>경우 업데이트가 필요함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4749" y="2347283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인터넷 익스플로러 버전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이하는 보안에 취약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1560" y="5013176"/>
            <a:ext cx="7978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*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윈도우 업데이트를 통한 인터넷 익스플로러 업데이트도 가능함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fontAlgn="base">
              <a:lnSpc>
                <a:spcPct val="125000"/>
              </a:lnSpc>
              <a:spcAft>
                <a:spcPts val="600"/>
              </a:spcAft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윈도우 업데이트 방법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[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시작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 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버튼 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– [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제어판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 – [Windows Update]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1488" y="2945756"/>
            <a:ext cx="778674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맑은 고딕" panose="020B0503020000020004" pitchFamily="50" charset="-127"/>
              <a:buChar char="※"/>
            </a:pPr>
            <a:r>
              <a:rPr lang="ko-KR" altLang="en-US" sz="1400" b="1" smtClean="0">
                <a:latin typeface="+mn-ea"/>
              </a:rPr>
              <a:t>인터넷 익스플로러 업데이트 방법</a:t>
            </a:r>
            <a:endParaRPr lang="en-US" altLang="ko-KR" sz="1400" b="1" smtClean="0"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1488" y="3379401"/>
            <a:ext cx="778674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포털사이트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다음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네이버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등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에서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“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익스플로러 업데이트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”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검색</a:t>
            </a:r>
            <a:endParaRPr lang="en-US" altLang="ko-KR" sz="14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마이크로소프트 인터넷 익스플로러 업데이트 사이트 접속</a:t>
            </a:r>
            <a:endParaRPr lang="en-US" altLang="ko-KR" sz="14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인터넷 익스플로러 최신 버전 다운 및 설치</a:t>
            </a:r>
            <a:endParaRPr lang="en-US" altLang="ko-KR" sz="14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+mj-ea"/>
              <a:buAutoNum type="circleNumDbPlain"/>
            </a:pP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시스템 재부팅</a:t>
            </a:r>
            <a:endParaRPr lang="en-US" altLang="ko-KR" sz="1400" b="1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9000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H="1">
            <a:off x="308229" y="836712"/>
            <a:ext cx="937633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60" y="187522"/>
            <a:ext cx="924072" cy="6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259632" y="313492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</a:t>
            </a:r>
            <a:r>
              <a:rPr lang="en-US" altLang="ko-KR" sz="28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4 </a:t>
            </a:r>
            <a:r>
              <a:rPr lang="ko-KR" altLang="en-US" sz="24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사항</a:t>
            </a:r>
            <a:endParaRPr lang="ko-KR" altLang="en-US" sz="12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90824"/>
            <a:ext cx="2304256" cy="254496"/>
          </a:xfrm>
          <a:prstGeom prst="roundRect">
            <a:avLst/>
          </a:prstGeom>
          <a:solidFill>
            <a:srgbClr val="2D6C8C"/>
          </a:solidFill>
          <a:ln>
            <a:solidFill>
              <a:srgbClr val="2D6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교육</a:t>
            </a:r>
            <a:endParaRPr lang="ko-KR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163" y="3005370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문의</a:t>
            </a:r>
            <a:r>
              <a:rPr lang="ko-KR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처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4" name="그룹 28"/>
          <p:cNvGrpSpPr/>
          <p:nvPr/>
        </p:nvGrpSpPr>
        <p:grpSpPr>
          <a:xfrm>
            <a:off x="474886" y="3063129"/>
            <a:ext cx="280690" cy="302281"/>
            <a:chOff x="857224" y="1428736"/>
            <a:chExt cx="938213" cy="1008063"/>
          </a:xfrm>
        </p:grpSpPr>
        <p:sp>
          <p:nvSpPr>
            <p:cNvPr id="15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6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17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21488" y="1700808"/>
            <a:ext cx="7786742" cy="333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altLang="ko-KR" sz="1400" b="1" smtClean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1487" y="3410416"/>
            <a:ext cx="66868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물가입력시스템 사용 관련 문의는 </a:t>
            </a:r>
            <a:r>
              <a:rPr lang="en-US" altLang="ko-KR" sz="1400" b="1" smtClean="0">
                <a:latin typeface="+mn-ea"/>
              </a:rPr>
              <a:t>PC</a:t>
            </a:r>
            <a:r>
              <a:rPr lang="ko-KR" altLang="en-US" sz="1400" b="1" smtClean="0">
                <a:latin typeface="+mn-ea"/>
              </a:rPr>
              <a:t>시스템 </a:t>
            </a:r>
            <a:r>
              <a:rPr lang="en-US" altLang="ko-KR" sz="1400" b="1" smtClean="0">
                <a:latin typeface="+mn-ea"/>
              </a:rPr>
              <a:t>‘</a:t>
            </a:r>
            <a:r>
              <a:rPr lang="ko-KR" altLang="en-US" sz="1400" b="1" smtClean="0">
                <a:latin typeface="+mn-ea"/>
              </a:rPr>
              <a:t>게시판</a:t>
            </a:r>
            <a:r>
              <a:rPr lang="en-US" altLang="ko-KR" sz="1400" b="1" smtClean="0">
                <a:latin typeface="+mn-ea"/>
              </a:rPr>
              <a:t>’</a:t>
            </a:r>
            <a:r>
              <a:rPr lang="ko-KR" altLang="en-US" sz="1400" b="1" smtClean="0">
                <a:latin typeface="+mn-ea"/>
              </a:rPr>
              <a:t>에 내용을 작성하거나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관리자에게 직접 문의하기 바람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907" y="5589240"/>
            <a:ext cx="10858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모서리가 둥근 사각형 설명선 2"/>
          <p:cNvSpPr/>
          <p:nvPr/>
        </p:nvSpPr>
        <p:spPr>
          <a:xfrm>
            <a:off x="2123728" y="4293096"/>
            <a:ext cx="5088310" cy="1728192"/>
          </a:xfrm>
          <a:prstGeom prst="wedgeRoundRectCallout">
            <a:avLst>
              <a:gd name="adj1" fmla="val 56573"/>
              <a:gd name="adj2" fmla="val 70059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ko-KR" altLang="en-US" sz="16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한국소비자단체협의회 물가감시센터</a:t>
            </a:r>
            <a:endParaRPr lang="en-US" altLang="ko-KR" sz="16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just">
              <a:lnSpc>
                <a:spcPct val="150000"/>
              </a:lnSpc>
            </a:pPr>
            <a:endParaRPr lang="en-US" altLang="ko-KR" sz="300" b="1" smtClean="0">
              <a:solidFill>
                <a:schemeClr val="tx1"/>
              </a:solidFill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1400" b="1" smtClean="0">
                <a:solidFill>
                  <a:schemeClr val="tx1"/>
                </a:solidFill>
                <a:latin typeface="+mn-ea"/>
              </a:rPr>
              <a:t> TEL : 02-774-4060</a:t>
            </a:r>
          </a:p>
          <a:p>
            <a:pPr algn="just">
              <a:lnSpc>
                <a:spcPct val="150000"/>
              </a:lnSpc>
            </a:pPr>
            <a:r>
              <a:rPr lang="en-US" altLang="ko-KR" sz="1400" b="1" smtClean="0">
                <a:solidFill>
                  <a:schemeClr val="tx1"/>
                </a:solidFill>
                <a:latin typeface="+mn-ea"/>
              </a:rPr>
              <a:t> E-mail : </a:t>
            </a:r>
            <a:r>
              <a:rPr lang="en-US" altLang="ko-KR" sz="1400" b="1" spc="-100" smtClean="0">
                <a:solidFill>
                  <a:schemeClr val="tx1"/>
                </a:solidFill>
                <a:latin typeface="+mn-ea"/>
              </a:rPr>
              <a:t>minsun@consumer.or.kr, hyejin@consumer.or.kr</a:t>
            </a:r>
          </a:p>
          <a:p>
            <a:pPr algn="just">
              <a:lnSpc>
                <a:spcPct val="150000"/>
              </a:lnSpc>
            </a:pPr>
            <a:r>
              <a:rPr lang="ko-KR" altLang="en-US" sz="1400" b="1" smtClean="0">
                <a:solidFill>
                  <a:schemeClr val="tx1"/>
                </a:solidFill>
                <a:latin typeface="+mn-ea"/>
              </a:rPr>
              <a:t> 관리자 </a:t>
            </a:r>
            <a:r>
              <a:rPr lang="en-US" altLang="ko-KR" sz="1400" b="1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전민선 간사</a:t>
            </a:r>
            <a:r>
              <a:rPr lang="en-US" altLang="ko-KR" sz="1400" b="1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smtClean="0">
                <a:solidFill>
                  <a:schemeClr val="tx1"/>
                </a:solidFill>
                <a:latin typeface="+mn-ea"/>
              </a:rPr>
              <a:t>이혜진 간사</a:t>
            </a:r>
            <a:endParaRPr lang="en-US" altLang="ko-KR" sz="14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4163" y="1196752"/>
            <a:ext cx="7765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단체 실무자의 역할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1" name="그룹 28"/>
          <p:cNvGrpSpPr/>
          <p:nvPr/>
        </p:nvGrpSpPr>
        <p:grpSpPr>
          <a:xfrm>
            <a:off x="474886" y="1254511"/>
            <a:ext cx="280690" cy="302281"/>
            <a:chOff x="857224" y="1428736"/>
            <a:chExt cx="938213" cy="1008063"/>
          </a:xfrm>
        </p:grpSpPr>
        <p:sp>
          <p:nvSpPr>
            <p:cNvPr id="22" name="Oval 56"/>
            <p:cNvSpPr>
              <a:spLocks noChangeArrowheads="1"/>
            </p:cNvSpPr>
            <p:nvPr/>
          </p:nvSpPr>
          <p:spPr bwMode="auto">
            <a:xfrm>
              <a:off x="857224" y="2220899"/>
              <a:ext cx="938213" cy="215900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0"/>
                    <a:invGamma/>
                  </a:srgbClr>
                </a:gs>
                <a:gs pos="100000">
                  <a:srgbClr val="C0C0C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23" name="Oval 54"/>
            <p:cNvSpPr>
              <a:spLocks noChangeArrowheads="1"/>
            </p:cNvSpPr>
            <p:nvPr/>
          </p:nvSpPr>
          <p:spPr bwMode="auto">
            <a:xfrm>
              <a:off x="857224" y="1428736"/>
              <a:ext cx="936625" cy="936625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54118"/>
                    <a:invGamma/>
                  </a:srgbClr>
                </a:gs>
                <a:gs pos="100000">
                  <a:srgbClr val="66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>
                <a:latin typeface="HY강B" pitchFamily="18" charset="-127"/>
                <a:ea typeface="HY강B" pitchFamily="18" charset="-127"/>
              </a:endParaRPr>
            </a:p>
          </p:txBody>
        </p:sp>
        <p:sp>
          <p:nvSpPr>
            <p:cNvPr id="24" name="Oval 55"/>
            <p:cNvSpPr>
              <a:spLocks noChangeArrowheads="1"/>
            </p:cNvSpPr>
            <p:nvPr/>
          </p:nvSpPr>
          <p:spPr bwMode="auto">
            <a:xfrm>
              <a:off x="928662" y="1428736"/>
              <a:ext cx="793750" cy="64769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33725"/>
                    <a:invGamma/>
                  </a:srgbClr>
                </a:gs>
                <a:gs pos="100000">
                  <a:srgbClr val="669900">
                    <a:alpha val="2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21487" y="1700808"/>
            <a:ext cx="8164269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u="sng" smtClean="0">
                <a:latin typeface="+mn-ea"/>
              </a:rPr>
              <a:t>조사원</a:t>
            </a:r>
            <a:r>
              <a:rPr lang="en-US" altLang="ko-KR" sz="1400" b="1" u="sng" smtClean="0">
                <a:latin typeface="+mn-ea"/>
              </a:rPr>
              <a:t>, </a:t>
            </a:r>
            <a:r>
              <a:rPr lang="ko-KR" altLang="en-US" sz="1400" b="1" u="sng" smtClean="0">
                <a:latin typeface="+mn-ea"/>
              </a:rPr>
              <a:t>조사대상업체 등 물가조사 과정에 변동사항이 있는 경우</a:t>
            </a:r>
            <a:r>
              <a:rPr lang="en-US" altLang="ko-KR" sz="1400" b="1" u="sng" smtClean="0">
                <a:latin typeface="+mn-ea"/>
              </a:rPr>
              <a:t>, </a:t>
            </a:r>
            <a:r>
              <a:rPr lang="ko-KR" altLang="en-US" sz="1400" b="1" u="sng" smtClean="0">
                <a:latin typeface="+mn-ea"/>
              </a:rPr>
              <a:t>사전에 관리자에게 문의하여 수정 요청해야 함</a:t>
            </a:r>
            <a:r>
              <a:rPr lang="en-US" altLang="ko-KR" sz="1400" b="1" u="sng" smtClean="0">
                <a:latin typeface="+mn-ea"/>
              </a:rPr>
              <a:t>.</a:t>
            </a:r>
          </a:p>
          <a:p>
            <a:pPr marL="342900" indent="-342900" fontAlgn="base">
              <a:lnSpc>
                <a:spcPct val="125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ko-KR" altLang="en-US" sz="1400" b="1" smtClean="0">
                <a:latin typeface="+mn-ea"/>
              </a:rPr>
              <a:t>물가정보 입력을 마감하기 전</a:t>
            </a:r>
            <a:r>
              <a:rPr lang="en-US" altLang="ko-KR" sz="1400" b="1" smtClean="0">
                <a:latin typeface="+mn-ea"/>
              </a:rPr>
              <a:t>,</a:t>
            </a:r>
            <a:r>
              <a:rPr lang="ko-KR" altLang="en-US" sz="1400" b="1" smtClean="0">
                <a:latin typeface="+mn-ea"/>
              </a:rPr>
              <a:t> 단체에 할당된 유통업소들의 가격정보 오류를 검증해 주어야 함</a:t>
            </a:r>
            <a:r>
              <a:rPr lang="en-US" altLang="ko-KR" sz="1400" b="1" smtClean="0"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340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07704" y="2720380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 사 합 니 다</a:t>
            </a:r>
            <a:r>
              <a:rPr lang="en-US" altLang="ko-KR" sz="6000" b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2D6C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  <a:endParaRPr lang="ko-KR" altLang="en-US" sz="6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2D6C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001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압정">
  <a:themeElements>
    <a:clrScheme name="압정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압정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압정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균형">
  <a:themeElements>
    <a:clrScheme name="고려청자">
      <a:dk1>
        <a:sysClr val="windowText" lastClr="000000"/>
      </a:dk1>
      <a:lt1>
        <a:sysClr val="window" lastClr="FFFFFF"/>
      </a:lt1>
      <a:dk2>
        <a:srgbClr val="005466"/>
      </a:dk2>
      <a:lt2>
        <a:srgbClr val="D9F3F4"/>
      </a:lt2>
      <a:accent1>
        <a:srgbClr val="3F949A"/>
      </a:accent1>
      <a:accent2>
        <a:srgbClr val="4764B0"/>
      </a:accent2>
      <a:accent3>
        <a:srgbClr val="4FADD1"/>
      </a:accent3>
      <a:accent4>
        <a:srgbClr val="85B692"/>
      </a:accent4>
      <a:accent5>
        <a:srgbClr val="6B94E2"/>
      </a:accent5>
      <a:accent6>
        <a:srgbClr val="819BAB"/>
      </a:accent6>
      <a:hlink>
        <a:srgbClr val="7C0808"/>
      </a:hlink>
      <a:folHlink>
        <a:srgbClr val="0D356F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7066</TotalTime>
  <Words>3190</Words>
  <Application>Microsoft Office PowerPoint</Application>
  <PresentationFormat>화면 슬라이드 쇼(4:3)</PresentationFormat>
  <Paragraphs>476</Paragraphs>
  <Slides>58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58</vt:i4>
      </vt:variant>
    </vt:vector>
  </HeadingPairs>
  <TitlesOfParts>
    <vt:vector size="79" baseType="lpstr">
      <vt:lpstr>굴림</vt:lpstr>
      <vt:lpstr>Arial</vt:lpstr>
      <vt:lpstr>휴먼둥근헤드라인</vt:lpstr>
      <vt:lpstr>Wingdings 2</vt:lpstr>
      <vt:lpstr>바탕</vt:lpstr>
      <vt:lpstr>Impact</vt:lpstr>
      <vt:lpstr>Franklin Gothic Book</vt:lpstr>
      <vt:lpstr>Rage Italic</vt:lpstr>
      <vt:lpstr>HY신명조</vt:lpstr>
      <vt:lpstr>Wingdings</vt:lpstr>
      <vt:lpstr>Constantia</vt:lpstr>
      <vt:lpstr>Brush Script MT</vt:lpstr>
      <vt:lpstr>맑은 고딕</vt:lpstr>
      <vt:lpstr>함초롬돋움</vt:lpstr>
      <vt:lpstr>Perpetua</vt:lpstr>
      <vt:lpstr>-구름L</vt:lpstr>
      <vt:lpstr>HY나무B</vt:lpstr>
      <vt:lpstr>HY강B</vt:lpstr>
      <vt:lpstr>ＭＳ Ｐゴシック</vt:lpstr>
      <vt:lpstr>압정</vt:lpstr>
      <vt:lpstr>균형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JongOh-Kim</dc:creator>
  <cp:lastModifiedBy>Windows 사용자</cp:lastModifiedBy>
  <cp:revision>488</cp:revision>
  <cp:lastPrinted>2015-12-10T07:36:48Z</cp:lastPrinted>
  <dcterms:created xsi:type="dcterms:W3CDTF">2012-06-13T07:25:56Z</dcterms:created>
  <dcterms:modified xsi:type="dcterms:W3CDTF">2015-12-11T00:38:52Z</dcterms:modified>
</cp:coreProperties>
</file>