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rawings/drawing4.xml" ContentType="application/vnd.openxmlformats-officedocument.drawingml.chartshape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5.xml" ContentType="application/vnd.openxmlformats-officedocument.drawingml.chartshape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charts/chart8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51" r:id="rId1"/>
    <p:sldMasterId id="2147483652" r:id="rId2"/>
  </p:sldMasterIdLst>
  <p:notesMasterIdLst>
    <p:notesMasterId r:id="rId22"/>
  </p:notesMasterIdLst>
  <p:handoutMasterIdLst>
    <p:handoutMasterId r:id="rId23"/>
  </p:handoutMasterIdLst>
  <p:sldIdLst>
    <p:sldId id="627" r:id="rId3"/>
    <p:sldId id="626" r:id="rId4"/>
    <p:sldId id="656" r:id="rId5"/>
    <p:sldId id="632" r:id="rId6"/>
    <p:sldId id="662" r:id="rId7"/>
    <p:sldId id="636" r:id="rId8"/>
    <p:sldId id="657" r:id="rId9"/>
    <p:sldId id="640" r:id="rId10"/>
    <p:sldId id="644" r:id="rId11"/>
    <p:sldId id="660" r:id="rId12"/>
    <p:sldId id="642" r:id="rId13"/>
    <p:sldId id="655" r:id="rId14"/>
    <p:sldId id="645" r:id="rId15"/>
    <p:sldId id="658" r:id="rId16"/>
    <p:sldId id="647" r:id="rId17"/>
    <p:sldId id="649" r:id="rId18"/>
    <p:sldId id="659" r:id="rId19"/>
    <p:sldId id="661" r:id="rId20"/>
    <p:sldId id="654" r:id="rId21"/>
  </p:sldIdLst>
  <p:sldSz cx="9144000" cy="6858000" type="screen4x3"/>
  <p:notesSz cx="6805613" cy="9939338"/>
  <p:defaultTextStyle>
    <a:defPPr>
      <a:defRPr lang="ko-KR"/>
    </a:defPPr>
    <a:lvl1pPr algn="l" rtl="0" fontAlgn="base" latinLnBrk="1">
      <a:spcBef>
        <a:spcPct val="40000"/>
      </a:spcBef>
      <a:spcAft>
        <a:spcPct val="0"/>
      </a:spcAft>
      <a:defRPr kumimoji="1" sz="2600" kern="1200">
        <a:solidFill>
          <a:schemeClr val="bg1"/>
        </a:solidFill>
        <a:latin typeface="HY헤드라인M" pitchFamily="18" charset="-127"/>
        <a:ea typeface="HY헤드라인M" pitchFamily="18" charset="-127"/>
        <a:cs typeface="+mn-cs"/>
      </a:defRPr>
    </a:lvl1pPr>
    <a:lvl2pPr marL="457200" algn="l" rtl="0" fontAlgn="base" latinLnBrk="1">
      <a:spcBef>
        <a:spcPct val="40000"/>
      </a:spcBef>
      <a:spcAft>
        <a:spcPct val="0"/>
      </a:spcAft>
      <a:defRPr kumimoji="1" sz="2600" kern="1200">
        <a:solidFill>
          <a:schemeClr val="bg1"/>
        </a:solidFill>
        <a:latin typeface="HY헤드라인M" pitchFamily="18" charset="-127"/>
        <a:ea typeface="HY헤드라인M" pitchFamily="18" charset="-127"/>
        <a:cs typeface="+mn-cs"/>
      </a:defRPr>
    </a:lvl2pPr>
    <a:lvl3pPr marL="914400" algn="l" rtl="0" fontAlgn="base" latinLnBrk="1">
      <a:spcBef>
        <a:spcPct val="40000"/>
      </a:spcBef>
      <a:spcAft>
        <a:spcPct val="0"/>
      </a:spcAft>
      <a:defRPr kumimoji="1" sz="2600" kern="1200">
        <a:solidFill>
          <a:schemeClr val="bg1"/>
        </a:solidFill>
        <a:latin typeface="HY헤드라인M" pitchFamily="18" charset="-127"/>
        <a:ea typeface="HY헤드라인M" pitchFamily="18" charset="-127"/>
        <a:cs typeface="+mn-cs"/>
      </a:defRPr>
    </a:lvl3pPr>
    <a:lvl4pPr marL="1371600" algn="l" rtl="0" fontAlgn="base" latinLnBrk="1">
      <a:spcBef>
        <a:spcPct val="40000"/>
      </a:spcBef>
      <a:spcAft>
        <a:spcPct val="0"/>
      </a:spcAft>
      <a:defRPr kumimoji="1" sz="2600" kern="1200">
        <a:solidFill>
          <a:schemeClr val="bg1"/>
        </a:solidFill>
        <a:latin typeface="HY헤드라인M" pitchFamily="18" charset="-127"/>
        <a:ea typeface="HY헤드라인M" pitchFamily="18" charset="-127"/>
        <a:cs typeface="+mn-cs"/>
      </a:defRPr>
    </a:lvl4pPr>
    <a:lvl5pPr marL="1828800" algn="l" rtl="0" fontAlgn="base" latinLnBrk="1">
      <a:spcBef>
        <a:spcPct val="40000"/>
      </a:spcBef>
      <a:spcAft>
        <a:spcPct val="0"/>
      </a:spcAft>
      <a:defRPr kumimoji="1" sz="2600" kern="1200">
        <a:solidFill>
          <a:schemeClr val="bg1"/>
        </a:solidFill>
        <a:latin typeface="HY헤드라인M" pitchFamily="18" charset="-127"/>
        <a:ea typeface="HY헤드라인M" pitchFamily="18" charset="-127"/>
        <a:cs typeface="+mn-cs"/>
      </a:defRPr>
    </a:lvl5pPr>
    <a:lvl6pPr marL="2286000" algn="l" defTabSz="914400" rtl="0" eaLnBrk="1" latinLnBrk="1" hangingPunct="1">
      <a:defRPr kumimoji="1" sz="2600" kern="1200">
        <a:solidFill>
          <a:schemeClr val="bg1"/>
        </a:solidFill>
        <a:latin typeface="HY헤드라인M" pitchFamily="18" charset="-127"/>
        <a:ea typeface="HY헤드라인M" pitchFamily="18" charset="-127"/>
        <a:cs typeface="+mn-cs"/>
      </a:defRPr>
    </a:lvl6pPr>
    <a:lvl7pPr marL="2743200" algn="l" defTabSz="914400" rtl="0" eaLnBrk="1" latinLnBrk="1" hangingPunct="1">
      <a:defRPr kumimoji="1" sz="2600" kern="1200">
        <a:solidFill>
          <a:schemeClr val="bg1"/>
        </a:solidFill>
        <a:latin typeface="HY헤드라인M" pitchFamily="18" charset="-127"/>
        <a:ea typeface="HY헤드라인M" pitchFamily="18" charset="-127"/>
        <a:cs typeface="+mn-cs"/>
      </a:defRPr>
    </a:lvl7pPr>
    <a:lvl8pPr marL="3200400" algn="l" defTabSz="914400" rtl="0" eaLnBrk="1" latinLnBrk="1" hangingPunct="1">
      <a:defRPr kumimoji="1" sz="2600" kern="1200">
        <a:solidFill>
          <a:schemeClr val="bg1"/>
        </a:solidFill>
        <a:latin typeface="HY헤드라인M" pitchFamily="18" charset="-127"/>
        <a:ea typeface="HY헤드라인M" pitchFamily="18" charset="-127"/>
        <a:cs typeface="+mn-cs"/>
      </a:defRPr>
    </a:lvl8pPr>
    <a:lvl9pPr marL="3657600" algn="l" defTabSz="914400" rtl="0" eaLnBrk="1" latinLnBrk="1" hangingPunct="1">
      <a:defRPr kumimoji="1" sz="2600" kern="1200">
        <a:solidFill>
          <a:schemeClr val="bg1"/>
        </a:solidFill>
        <a:latin typeface="HY헤드라인M" pitchFamily="18" charset="-127"/>
        <a:ea typeface="HY헤드라인M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E6D"/>
    <a:srgbClr val="CCCCFF"/>
    <a:srgbClr val="CCECFF"/>
    <a:srgbClr val="0099CC"/>
    <a:srgbClr val="003366"/>
    <a:srgbClr val="003399"/>
    <a:srgbClr val="FFD347"/>
    <a:srgbClr val="CCFFCC"/>
    <a:srgbClr val="FFCCCC"/>
    <a:srgbClr val="FF99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2" autoAdjust="0"/>
    <p:restoredTop sz="95012" autoAdjust="0"/>
  </p:normalViewPr>
  <p:slideViewPr>
    <p:cSldViewPr>
      <p:cViewPr varScale="1">
        <p:scale>
          <a:sx n="92" d="100"/>
          <a:sy n="92" d="100"/>
        </p:scale>
        <p:origin x="-1230" y="-102"/>
      </p:cViewPr>
      <p:guideLst>
        <p:guide orient="horz" pos="2160"/>
        <p:guide pos="521"/>
        <p:guide pos="29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>
        <p:scale>
          <a:sx n="100" d="100"/>
          <a:sy n="100" d="100"/>
        </p:scale>
        <p:origin x="-1566" y="1266"/>
      </p:cViewPr>
      <p:guideLst>
        <p:guide orient="horz" pos="4263"/>
        <p:guide pos="214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49552;&#51221;&#54785;\(7)%20&#44592;&#53440;&#50629;&#47924;\180904%20&#49548;&#48708;&#51088;%20&#45348;&#53944;&#50892;&#53356;%20&#54665;&#49324;%20PPT\'18.8&#50900;%20&#44536;&#47536;&#48513;%202.%20&#49373;&#54876;&#47932;&#44032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49552;&#51221;&#54785;\(7)%20&#44592;&#53440;&#50629;&#47924;\180904%20&#49548;&#48708;&#51088;%20&#45348;&#53944;&#50892;&#53356;%20&#54665;&#49324;%20PPT\&#49373;&#54876;&#47932;&#44032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49552;&#51221;&#54785;\(7)%20&#44592;&#53440;&#50629;&#47924;\180904%20&#49548;&#48708;&#51088;%20&#45348;&#53944;&#50892;&#53356;%20&#54665;&#49324;%20PPT\&#54408;&#47785;&#49457;&#51656;&#48324;%20&#44592;&#50668;&#46020;.xls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Mosf\Desktop\&#49548;&#48708;&#51088;&#47932;&#44032;&#44288;&#47532;&#49324;&#50629;\180917_&#47932;&#44032;&#45348;&#53944;&#50892;&#53356;\(&#45453;&#52629;&#49688;&#49328;&#47932;)_&#54408;&#47785;&#49457;&#51656;&#48324;_&#49548;&#48708;&#51088;&#47932;&#44032;&#51648;&#49688;_2015100__20180905142306_&#48516;&#49437;(&#51204;&#45380;&#46041;&#50900;_&#45824;&#48708;_&#51613;&#44048;&#47456;)_(17.01-18.08).xlsx" TargetMode="External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C:\Users\Mosf\Desktop\&#49548;&#48708;&#51088;&#47932;&#44032;&#44288;&#47532;&#49324;&#50629;\180917_&#47932;&#44032;&#45348;&#53944;&#50892;&#53356;\(&#45453;+&#52629;+&#49688;&#49328;&#47932;)&#54408;&#47785;&#49457;&#51656;&#48324;_&#49548;&#48708;&#51088;&#47932;&#44032;&#51648;&#49688;_2015100__20180905144255_&#48516;&#49437;(&#51204;&#45380;&#46041;&#50900;_&#45824;&#48708;_&#51613;&#44048;&#47456;).xlsx" TargetMode="External"/><Relationship Id="rId1" Type="http://schemas.openxmlformats.org/officeDocument/2006/relationships/themeOverride" Target="../theme/themeOverride2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user\Desktop\&#44277;&#50629;&#51228;&#54408;%20&#48143;%20&#49437;&#50976;&#47448;.xls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Users\user\Desktop\&#44277;&#50629;&#51228;&#54408;%20&#48143;%20&#49437;&#50976;&#47448;.xls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D:\&#49552;&#51221;&#54785;\(7)%20&#44592;&#53440;&#50629;&#47924;\180904%20&#49548;&#48708;&#51088;%20&#45348;&#53944;&#50892;&#53356;%20&#54665;&#49324;%20PPT\&#44277;&#44277;&#50836;&#44552;%20&#44536;&#47000;&#54532;.xls" TargetMode="Externa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file:///D:\&#49552;&#51221;&#54785;\(7)%20&#44592;&#53440;&#50629;&#47924;\180904%20&#49548;&#48708;&#51088;%20&#45348;&#53944;&#50892;&#53356;%20&#54665;&#49324;%20PPT\&#44277;&#44277;&#50836;&#44552;%20&#44536;&#47000;&#54532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>
        <c:manualLayout>
          <c:layoutTarget val="inner"/>
          <c:xMode val="edge"/>
          <c:yMode val="edge"/>
          <c:x val="9.5887606986821167E-2"/>
          <c:y val="3.7275724765621354E-2"/>
          <c:w val="0.9204852051693817"/>
          <c:h val="0.83644358944619313"/>
        </c:manualLayout>
      </c:layout>
      <c:barChart>
        <c:barDir val="col"/>
        <c:grouping val="clustered"/>
        <c:ser>
          <c:idx val="1"/>
          <c:order val="0"/>
          <c:tx>
            <c:strRef>
              <c:f>소비자물가!$C$1</c:f>
              <c:strCache>
                <c:ptCount val="1"/>
                <c:pt idx="0">
                  <c:v>전월비</c:v>
                </c:pt>
              </c:strCache>
            </c:strRef>
          </c:tx>
          <c:spPr>
            <a:solidFill>
              <a:srgbClr val="CCCCFF"/>
            </a:solidFill>
            <a:ln w="3175">
              <a:solidFill>
                <a:srgbClr val="7030A0"/>
              </a:solidFill>
              <a:prstDash val="solid"/>
            </a:ln>
          </c:spPr>
          <c:cat>
            <c:strRef>
              <c:f>소비자물가!$A$278:$A$297</c:f>
              <c:strCache>
                <c:ptCount val="18"/>
                <c:pt idx="0">
                  <c:v>17.1</c:v>
                </c:pt>
                <c:pt idx="12">
                  <c:v>18.1</c:v>
                </c:pt>
                <c:pt idx="17">
                  <c:v>6</c:v>
                </c:pt>
              </c:strCache>
            </c:strRef>
          </c:cat>
          <c:val>
            <c:numRef>
              <c:f>소비자물가!$C$278:$C$297</c:f>
              <c:numCache>
                <c:formatCode>0.0_);[Red]\(0.0\)</c:formatCode>
                <c:ptCount val="20"/>
                <c:pt idx="0">
                  <c:v>0.9</c:v>
                </c:pt>
                <c:pt idx="1">
                  <c:v>0.30000000000000032</c:v>
                </c:pt>
                <c:pt idx="2" formatCode="0.0_ ">
                  <c:v>0</c:v>
                </c:pt>
                <c:pt idx="3" formatCode="0.0_ ">
                  <c:v>-0.1</c:v>
                </c:pt>
                <c:pt idx="4" formatCode="0.0_ ">
                  <c:v>0.1</c:v>
                </c:pt>
                <c:pt idx="5" formatCode="0.0_ ">
                  <c:v>-0.1</c:v>
                </c:pt>
                <c:pt idx="6" formatCode="0.0_ ">
                  <c:v>0.2</c:v>
                </c:pt>
                <c:pt idx="7" formatCode="0.0_ ">
                  <c:v>0.60000000000000064</c:v>
                </c:pt>
                <c:pt idx="8" formatCode="0.0_ ">
                  <c:v>0.1</c:v>
                </c:pt>
                <c:pt idx="9" formatCode="0.0_ ">
                  <c:v>-0.2</c:v>
                </c:pt>
                <c:pt idx="10" formatCode="0.0_ ">
                  <c:v>-0.70000000000000062</c:v>
                </c:pt>
                <c:pt idx="11" formatCode="0.0_ ">
                  <c:v>0.30000000000000032</c:v>
                </c:pt>
                <c:pt idx="12" formatCode="0.0_ ">
                  <c:v>0.4</c:v>
                </c:pt>
                <c:pt idx="13" formatCode="0.0_ ">
                  <c:v>0.8</c:v>
                </c:pt>
                <c:pt idx="14" formatCode="0.0_ ">
                  <c:v>-0.1</c:v>
                </c:pt>
                <c:pt idx="15" formatCode="0.0_ ">
                  <c:v>0.1</c:v>
                </c:pt>
                <c:pt idx="16" formatCode="0.0_ ">
                  <c:v>0.1</c:v>
                </c:pt>
                <c:pt idx="17" formatCode="0.0_ ">
                  <c:v>-0.2</c:v>
                </c:pt>
                <c:pt idx="18" formatCode="0.0_ ">
                  <c:v>0.2</c:v>
                </c:pt>
                <c:pt idx="19" formatCode="0.0_ ">
                  <c:v>0.5</c:v>
                </c:pt>
              </c:numCache>
            </c:numRef>
          </c:val>
        </c:ser>
        <c:gapWidth val="100"/>
        <c:axId val="63512576"/>
        <c:axId val="63514880"/>
      </c:barChart>
      <c:lineChart>
        <c:grouping val="standard"/>
        <c:ser>
          <c:idx val="2"/>
          <c:order val="1"/>
          <c:tx>
            <c:strRef>
              <c:f>소비자물가!$D$1</c:f>
              <c:strCache>
                <c:ptCount val="1"/>
                <c:pt idx="0">
                  <c:v>전년동월비</c:v>
                </c:pt>
              </c:strCache>
            </c:strRef>
          </c:tx>
          <c:spPr>
            <a:ln w="31750">
              <a:solidFill>
                <a:srgbClr val="3366FF"/>
              </a:solidFill>
              <a:prstDash val="solid"/>
            </a:ln>
          </c:spPr>
          <c:marker>
            <c:symbol val="circle"/>
            <c:size val="4"/>
            <c:spPr>
              <a:solidFill>
                <a:schemeClr val="bg1"/>
              </a:solidFill>
              <a:ln>
                <a:solidFill>
                  <a:srgbClr val="7030A0"/>
                </a:solidFill>
              </a:ln>
            </c:spPr>
          </c:marker>
          <c:cat>
            <c:strRef>
              <c:f>소비자물가!$A$278:$A$297</c:f>
              <c:strCache>
                <c:ptCount val="18"/>
                <c:pt idx="0">
                  <c:v>17.1</c:v>
                </c:pt>
                <c:pt idx="12">
                  <c:v>18.1</c:v>
                </c:pt>
                <c:pt idx="17">
                  <c:v>6</c:v>
                </c:pt>
              </c:strCache>
            </c:strRef>
          </c:cat>
          <c:val>
            <c:numRef>
              <c:f>소비자물가!$D$278:$D$297</c:f>
              <c:numCache>
                <c:formatCode>0.0_);[Red]\(0.0\)</c:formatCode>
                <c:ptCount val="20"/>
                <c:pt idx="0">
                  <c:v>2</c:v>
                </c:pt>
                <c:pt idx="1">
                  <c:v>1.9</c:v>
                </c:pt>
                <c:pt idx="2" formatCode="0.0_ ">
                  <c:v>2.2000000000000002</c:v>
                </c:pt>
                <c:pt idx="3" formatCode="0.0_ ">
                  <c:v>1.9</c:v>
                </c:pt>
                <c:pt idx="4" formatCode="0.0_ ">
                  <c:v>2</c:v>
                </c:pt>
                <c:pt idx="5" formatCode="0.0_ ">
                  <c:v>1.9</c:v>
                </c:pt>
                <c:pt idx="6" formatCode="0.0_ ">
                  <c:v>2.2000000000000002</c:v>
                </c:pt>
                <c:pt idx="7" formatCode="0.0_ ">
                  <c:v>2.6</c:v>
                </c:pt>
                <c:pt idx="8" formatCode="0.0_ ">
                  <c:v>2.1</c:v>
                </c:pt>
                <c:pt idx="9" formatCode="0.0_ ">
                  <c:v>1.8</c:v>
                </c:pt>
                <c:pt idx="10" formatCode="0.0_ ">
                  <c:v>1.3</c:v>
                </c:pt>
                <c:pt idx="11" formatCode="0.0_ ">
                  <c:v>1.5</c:v>
                </c:pt>
                <c:pt idx="12" formatCode="0.0_ ">
                  <c:v>1</c:v>
                </c:pt>
                <c:pt idx="13" formatCode="0.0_ ">
                  <c:v>1.4</c:v>
                </c:pt>
                <c:pt idx="14" formatCode="0.0_ ">
                  <c:v>1.3</c:v>
                </c:pt>
                <c:pt idx="15" formatCode="0.0_ ">
                  <c:v>1.6</c:v>
                </c:pt>
                <c:pt idx="16" formatCode="0.0_ ">
                  <c:v>1.5</c:v>
                </c:pt>
                <c:pt idx="17" formatCode="0.0_ ">
                  <c:v>1.5</c:v>
                </c:pt>
                <c:pt idx="18" formatCode="0.0_ ">
                  <c:v>1.5</c:v>
                </c:pt>
                <c:pt idx="19" formatCode="0.0_ ">
                  <c:v>1.4</c:v>
                </c:pt>
              </c:numCache>
            </c:numRef>
          </c:val>
          <c:smooth val="1"/>
        </c:ser>
        <c:marker val="1"/>
        <c:axId val="63512576"/>
        <c:axId val="63514880"/>
      </c:lineChart>
      <c:catAx>
        <c:axId val="6351257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(%)</a:t>
                </a:r>
              </a:p>
            </c:rich>
          </c:tx>
          <c:layout>
            <c:manualLayout>
              <c:xMode val="edge"/>
              <c:yMode val="edge"/>
              <c:x val="9.7693632742364797E-2"/>
              <c:y val="3.4723093970950671E-2"/>
            </c:manualLayout>
          </c:layout>
          <c:spPr>
            <a:noFill/>
            <a:ln w="25400">
              <a:noFill/>
            </a:ln>
          </c:spPr>
        </c:title>
        <c:numFmt formatCode="General" sourceLinked="0"/>
        <c:majorTickMark val="none"/>
        <c:tickLblPos val="low"/>
        <c:spPr>
          <a:ln w="12700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63514880"/>
        <c:crossesAt val="0"/>
        <c:auto val="1"/>
        <c:lblAlgn val="ctr"/>
        <c:lblOffset val="0"/>
        <c:tickMarkSkip val="1"/>
      </c:catAx>
      <c:valAx>
        <c:axId val="63514880"/>
        <c:scaling>
          <c:orientation val="minMax"/>
          <c:max val="7"/>
          <c:min val="-1"/>
        </c:scaling>
        <c:axPos val="l"/>
        <c:numFmt formatCode="0_ " sourceLinked="0"/>
        <c:majorTickMark val="in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63512576"/>
        <c:crosses val="autoZero"/>
        <c:crossBetween val="midCat"/>
        <c:majorUnit val="1"/>
        <c:minorUnit val="1"/>
      </c:valAx>
      <c:spPr>
        <a:noFill/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14728682170542684"/>
          <c:y val="9.8290598290598719E-2"/>
          <c:w val="0.49612403100775337"/>
          <c:h val="0.15384615384615452"/>
        </c:manualLayout>
      </c:layout>
      <c:spPr>
        <a:solidFill>
          <a:srgbClr val="FFFFFF"/>
        </a:solidFill>
        <a:ln w="25400">
          <a:noFill/>
        </a:ln>
      </c:spPr>
    </c:legend>
    <c:plotVisOnly val="1"/>
    <c:dispBlanksAs val="gap"/>
  </c:chart>
  <c:spPr>
    <a:noFill/>
    <a:ln w="9525">
      <a:solidFill>
        <a:schemeClr val="tx1"/>
      </a:solidFill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가는으뜸체"/>
          <a:ea typeface="가는으뜸체"/>
          <a:cs typeface="가는으뜸체"/>
        </a:defRPr>
      </a:pPr>
      <a:endParaRPr lang="ko-K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>
        <c:manualLayout>
          <c:layoutTarget val="inner"/>
          <c:xMode val="edge"/>
          <c:yMode val="edge"/>
          <c:x val="4.7186932849364933E-2"/>
          <c:y val="5.3398058252427182E-2"/>
          <c:w val="0.9204852051693817"/>
          <c:h val="0.82546583850931732"/>
        </c:manualLayout>
      </c:layout>
      <c:barChart>
        <c:barDir val="col"/>
        <c:grouping val="clustered"/>
        <c:ser>
          <c:idx val="1"/>
          <c:order val="0"/>
          <c:tx>
            <c:strRef>
              <c:f>소비자물가!$C$1</c:f>
              <c:strCache>
                <c:ptCount val="1"/>
                <c:pt idx="0">
                  <c:v>전월비</c:v>
                </c:pt>
              </c:strCache>
            </c:strRef>
          </c:tx>
          <c:spPr>
            <a:solidFill>
              <a:srgbClr val="FFC000"/>
            </a:solidFill>
            <a:ln w="3175">
              <a:solidFill>
                <a:srgbClr val="FF0000"/>
              </a:solidFill>
              <a:prstDash val="solid"/>
            </a:ln>
          </c:spPr>
          <c:cat>
            <c:strRef>
              <c:f>소비자물가!$A$278:$A$297</c:f>
              <c:strCache>
                <c:ptCount val="18"/>
                <c:pt idx="0">
                  <c:v>17.1</c:v>
                </c:pt>
                <c:pt idx="12">
                  <c:v>18.1</c:v>
                </c:pt>
                <c:pt idx="17">
                  <c:v>6</c:v>
                </c:pt>
              </c:strCache>
            </c:strRef>
          </c:cat>
          <c:val>
            <c:numRef>
              <c:f>소비자물가!$C$278:$C$297</c:f>
              <c:numCache>
                <c:formatCode>0.0_);[Red]\(0.0\)</c:formatCode>
                <c:ptCount val="20"/>
                <c:pt idx="0">
                  <c:v>1.3</c:v>
                </c:pt>
                <c:pt idx="1">
                  <c:v>0.5</c:v>
                </c:pt>
                <c:pt idx="2" formatCode="0.0_ ">
                  <c:v>0.1</c:v>
                </c:pt>
                <c:pt idx="3" formatCode="0.0_ ">
                  <c:v>-0.30000000000000032</c:v>
                </c:pt>
                <c:pt idx="4" formatCode="0.0_ ">
                  <c:v>0</c:v>
                </c:pt>
                <c:pt idx="5" formatCode="0.0_ ">
                  <c:v>-0.1</c:v>
                </c:pt>
                <c:pt idx="6" formatCode="0.0_ ">
                  <c:v>0.1</c:v>
                </c:pt>
                <c:pt idx="7" formatCode="0.0_ ">
                  <c:v>0.8</c:v>
                </c:pt>
                <c:pt idx="8" formatCode="0.0_ ">
                  <c:v>0.30000000000000032</c:v>
                </c:pt>
                <c:pt idx="9" formatCode="0.0_ ">
                  <c:v>-0.5</c:v>
                </c:pt>
                <c:pt idx="10" formatCode="0.0_ ">
                  <c:v>-0.8</c:v>
                </c:pt>
                <c:pt idx="11" formatCode="0.0_ ">
                  <c:v>0.2</c:v>
                </c:pt>
                <c:pt idx="12" formatCode="0.0_ ">
                  <c:v>0.5</c:v>
                </c:pt>
                <c:pt idx="13" formatCode="0.0_ ">
                  <c:v>1</c:v>
                </c:pt>
                <c:pt idx="14" formatCode="0.0_ ">
                  <c:v>-0.2</c:v>
                </c:pt>
                <c:pt idx="15" formatCode="0.0_ ">
                  <c:v>0</c:v>
                </c:pt>
                <c:pt idx="16" formatCode="0.0_ ">
                  <c:v>0</c:v>
                </c:pt>
                <c:pt idx="17" formatCode="0.0_ ">
                  <c:v>-0.1</c:v>
                </c:pt>
                <c:pt idx="18" formatCode="0.0_ ">
                  <c:v>0.2</c:v>
                </c:pt>
                <c:pt idx="19" formatCode="0.0_ ">
                  <c:v>0.60000000000000064</c:v>
                </c:pt>
              </c:numCache>
            </c:numRef>
          </c:val>
        </c:ser>
        <c:gapWidth val="100"/>
        <c:axId val="63558016"/>
        <c:axId val="63560320"/>
      </c:barChart>
      <c:lineChart>
        <c:grouping val="standard"/>
        <c:ser>
          <c:idx val="2"/>
          <c:order val="1"/>
          <c:tx>
            <c:strRef>
              <c:f>소비자물가!$D$1</c:f>
              <c:strCache>
                <c:ptCount val="1"/>
                <c:pt idx="0">
                  <c:v>전년동월비</c:v>
                </c:pt>
              </c:strCache>
            </c:strRef>
          </c:tx>
          <c:spPr>
            <a:ln w="31750">
              <a:solidFill>
                <a:srgbClr val="FF0000"/>
              </a:solidFill>
              <a:prstDash val="solid"/>
            </a:ln>
          </c:spPr>
          <c:marker>
            <c:symbol val="circle"/>
            <c:size val="4"/>
            <c:spPr>
              <a:solidFill>
                <a:srgbClr val="FFFFFF"/>
              </a:solidFill>
              <a:ln>
                <a:solidFill>
                  <a:srgbClr val="FFC000"/>
                </a:solidFill>
              </a:ln>
            </c:spPr>
          </c:marker>
          <c:cat>
            <c:strRef>
              <c:f>소비자물가!$A$278:$A$297</c:f>
              <c:strCache>
                <c:ptCount val="18"/>
                <c:pt idx="0">
                  <c:v>17.1</c:v>
                </c:pt>
                <c:pt idx="12">
                  <c:v>18.1</c:v>
                </c:pt>
                <c:pt idx="17">
                  <c:v>6</c:v>
                </c:pt>
              </c:strCache>
            </c:strRef>
          </c:cat>
          <c:val>
            <c:numRef>
              <c:f>소비자물가!$D$278:$D$297</c:f>
              <c:numCache>
                <c:formatCode>0.0_);[Red]\(0.0\)</c:formatCode>
                <c:ptCount val="20"/>
                <c:pt idx="0">
                  <c:v>2.4</c:v>
                </c:pt>
                <c:pt idx="1">
                  <c:v>2.2999999999999998</c:v>
                </c:pt>
                <c:pt idx="2" formatCode="0.0_ ">
                  <c:v>2.8</c:v>
                </c:pt>
                <c:pt idx="3" formatCode="0.0_ ">
                  <c:v>2.5</c:v>
                </c:pt>
                <c:pt idx="4" formatCode="0.0_ ">
                  <c:v>2.5</c:v>
                </c:pt>
                <c:pt idx="5" formatCode="0.0_ ">
                  <c:v>2.2999999999999998</c:v>
                </c:pt>
                <c:pt idx="6" formatCode="0.0_ ">
                  <c:v>3.1</c:v>
                </c:pt>
                <c:pt idx="7" formatCode="0.0_ ">
                  <c:v>3.7</c:v>
                </c:pt>
                <c:pt idx="8" formatCode="0.0_ ">
                  <c:v>2.9</c:v>
                </c:pt>
                <c:pt idx="9" formatCode="0.0_ ">
                  <c:v>2</c:v>
                </c:pt>
                <c:pt idx="10" formatCode="0.0_ ">
                  <c:v>1.3</c:v>
                </c:pt>
                <c:pt idx="11" formatCode="0.0_ ">
                  <c:v>1.6</c:v>
                </c:pt>
                <c:pt idx="12" formatCode="0.0_ ">
                  <c:v>0.8</c:v>
                </c:pt>
                <c:pt idx="13" formatCode="0.0_ ">
                  <c:v>1.4</c:v>
                </c:pt>
                <c:pt idx="14" formatCode="0.0_ ">
                  <c:v>1.1000000000000001</c:v>
                </c:pt>
                <c:pt idx="15" formatCode="0.0_ ">
                  <c:v>1.4</c:v>
                </c:pt>
                <c:pt idx="16" formatCode="0.0_ ">
                  <c:v>1.4</c:v>
                </c:pt>
                <c:pt idx="17" formatCode="0.0_ ">
                  <c:v>1.4</c:v>
                </c:pt>
                <c:pt idx="18" formatCode="0.0_ ">
                  <c:v>1.5</c:v>
                </c:pt>
                <c:pt idx="19" formatCode="0.0_ ">
                  <c:v>1.3</c:v>
                </c:pt>
              </c:numCache>
            </c:numRef>
          </c:val>
          <c:smooth val="1"/>
        </c:ser>
        <c:marker val="1"/>
        <c:axId val="64954752"/>
        <c:axId val="64956288"/>
      </c:lineChart>
      <c:catAx>
        <c:axId val="6355801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(%)</a:t>
                </a:r>
              </a:p>
            </c:rich>
          </c:tx>
          <c:layout>
            <c:manualLayout>
              <c:xMode val="edge"/>
              <c:yMode val="edge"/>
              <c:x val="0.10872695713256759"/>
              <c:y val="5.8391092375806433E-2"/>
            </c:manualLayout>
          </c:layout>
          <c:spPr>
            <a:noFill/>
            <a:ln w="25400">
              <a:noFill/>
            </a:ln>
          </c:spPr>
        </c:title>
        <c:numFmt formatCode="General" sourceLinked="0"/>
        <c:majorTickMark val="none"/>
        <c:tickLblPos val="low"/>
        <c:spPr>
          <a:ln w="12700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63560320"/>
        <c:crossesAt val="0"/>
        <c:auto val="1"/>
        <c:lblAlgn val="ctr"/>
        <c:lblOffset val="100"/>
        <c:tickMarkSkip val="1"/>
      </c:catAx>
      <c:valAx>
        <c:axId val="63560320"/>
        <c:scaling>
          <c:orientation val="minMax"/>
          <c:max val="7"/>
          <c:min val="-1"/>
        </c:scaling>
        <c:axPos val="l"/>
        <c:numFmt formatCode="0_ " sourceLinked="0"/>
        <c:majorTickMark val="in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63558016"/>
        <c:crosses val="autoZero"/>
        <c:crossBetween val="midCat"/>
        <c:majorUnit val="1"/>
        <c:minorUnit val="1"/>
      </c:valAx>
      <c:catAx>
        <c:axId val="64954752"/>
        <c:scaling>
          <c:orientation val="minMax"/>
        </c:scaling>
        <c:delete val="1"/>
        <c:axPos val="b"/>
        <c:tickLblPos val="none"/>
        <c:crossAx val="64956288"/>
        <c:crosses val="autoZero"/>
        <c:auto val="1"/>
        <c:lblAlgn val="ctr"/>
        <c:lblOffset val="100"/>
      </c:catAx>
      <c:valAx>
        <c:axId val="64956288"/>
        <c:scaling>
          <c:orientation val="minMax"/>
        </c:scaling>
        <c:delete val="1"/>
        <c:axPos val="r"/>
        <c:numFmt formatCode="0.0_);[Red]\(0.0\)" sourceLinked="1"/>
        <c:tickLblPos val="none"/>
        <c:crossAx val="64954752"/>
        <c:crosses val="max"/>
        <c:crossBetween val="midCat"/>
      </c:valAx>
      <c:spPr>
        <a:noFill/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43254417689592273"/>
          <c:y val="8.8131966580411558E-2"/>
          <c:w val="0.47673023524531127"/>
          <c:h val="0.11321145608779641"/>
        </c:manualLayout>
      </c:layout>
      <c:spPr>
        <a:solidFill>
          <a:srgbClr val="FFFFFF"/>
        </a:solidFill>
        <a:ln w="25400">
          <a:noFill/>
        </a:ln>
      </c:spPr>
    </c:legend>
    <c:plotVisOnly val="1"/>
    <c:dispBlanksAs val="gap"/>
  </c:chart>
  <c:spPr>
    <a:solidFill>
      <a:srgbClr val="FFFFFF"/>
    </a:solidFill>
    <a:ln w="9525">
      <a:solidFill>
        <a:schemeClr val="tx1"/>
      </a:solidFill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가는으뜸체"/>
          <a:ea typeface="가는으뜸체"/>
          <a:cs typeface="가는으뜸체"/>
        </a:defRPr>
      </a:pPr>
      <a:endParaRPr lang="ko-K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>
        <c:manualLayout>
          <c:layoutTarget val="inner"/>
          <c:xMode val="edge"/>
          <c:yMode val="edge"/>
          <c:x val="5.5796760953680427E-2"/>
          <c:y val="4.7696485107054223E-2"/>
          <c:w val="0.7728249961095246"/>
          <c:h val="0.90460702978589169"/>
        </c:manualLayout>
      </c:layout>
      <c:barChart>
        <c:barDir val="col"/>
        <c:grouping val="stacked"/>
        <c:ser>
          <c:idx val="0"/>
          <c:order val="0"/>
          <c:tx>
            <c:strRef>
              <c:f>'Sheet1 (2)'!$B$5</c:f>
              <c:strCache>
                <c:ptCount val="1"/>
                <c:pt idx="0">
                  <c:v>농축수산물</c:v>
                </c:pt>
              </c:strCache>
            </c:strRef>
          </c:tx>
          <c:spPr>
            <a:solidFill>
              <a:srgbClr val="00B050"/>
            </a:solidFill>
          </c:spPr>
          <c:cat>
            <c:numRef>
              <c:f>'Sheet1 (2)'!$C$4:$V$4</c:f>
              <c:numCache>
                <c:formatCode>0_ ;[Red]\-0\ </c:formatCode>
                <c:ptCount val="20"/>
                <c:pt idx="0" formatCode="0.0_ ;[Red]\-0.0\ ">
                  <c:v>17.100000000000001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 formatCode="0.0_ ;[Red]\-0.0\ ">
                  <c:v>18.100000000000001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</c:numCache>
            </c:numRef>
          </c:cat>
          <c:val>
            <c:numRef>
              <c:f>'Sheet1 (2)'!$C$5:$V$5</c:f>
              <c:numCache>
                <c:formatCode>0.00_ ;[Red]\-0.00\ </c:formatCode>
                <c:ptCount val="20"/>
                <c:pt idx="0">
                  <c:v>0.66486602251220261</c:v>
                </c:pt>
                <c:pt idx="1">
                  <c:v>0.35151953977385586</c:v>
                </c:pt>
                <c:pt idx="2">
                  <c:v>0.46311654733492524</c:v>
                </c:pt>
                <c:pt idx="3">
                  <c:v>0.36129230769230758</c:v>
                </c:pt>
                <c:pt idx="4">
                  <c:v>0.48475349667691714</c:v>
                </c:pt>
                <c:pt idx="5">
                  <c:v>0.58703641234249404</c:v>
                </c:pt>
                <c:pt idx="6">
                  <c:v>0.66632405566600605</c:v>
                </c:pt>
                <c:pt idx="7">
                  <c:v>0.96020027761253346</c:v>
                </c:pt>
                <c:pt idx="8">
                  <c:v>0.40953873447664096</c:v>
                </c:pt>
                <c:pt idx="9">
                  <c:v>0.24562992125984237</c:v>
                </c:pt>
                <c:pt idx="10">
                  <c:v>5.5600788565795659E-2</c:v>
                </c:pt>
                <c:pt idx="11">
                  <c:v>3.8962702000858766E-2</c:v>
                </c:pt>
                <c:pt idx="12">
                  <c:v>-5.0397460421005999E-2</c:v>
                </c:pt>
                <c:pt idx="13">
                  <c:v>0.29560726533378301</c:v>
                </c:pt>
                <c:pt idx="14">
                  <c:v>0.17691663563685306</c:v>
                </c:pt>
                <c:pt idx="15">
                  <c:v>0.33314985955410831</c:v>
                </c:pt>
                <c:pt idx="16">
                  <c:v>0.2230870261003364</c:v>
                </c:pt>
                <c:pt idx="17">
                  <c:v>0.14328505190915147</c:v>
                </c:pt>
                <c:pt idx="18">
                  <c:v>0.12463620351081826</c:v>
                </c:pt>
                <c:pt idx="19">
                  <c:v>0.30000000000000032</c:v>
                </c:pt>
              </c:numCache>
            </c:numRef>
          </c:val>
        </c:ser>
        <c:ser>
          <c:idx val="1"/>
          <c:order val="1"/>
          <c:tx>
            <c:strRef>
              <c:f>'Sheet1 (2)'!$B$6</c:f>
              <c:strCache>
                <c:ptCount val="1"/>
                <c:pt idx="0">
                  <c:v>석유류</c:v>
                </c:pt>
              </c:strCache>
            </c:strRef>
          </c:tx>
          <c:spPr>
            <a:solidFill>
              <a:srgbClr val="3366FF"/>
            </a:solidFill>
          </c:spPr>
          <c:cat>
            <c:numRef>
              <c:f>'Sheet1 (2)'!$C$4:$V$4</c:f>
              <c:numCache>
                <c:formatCode>0_ ;[Red]\-0\ </c:formatCode>
                <c:ptCount val="20"/>
                <c:pt idx="0" formatCode="0.0_ ;[Red]\-0.0\ ">
                  <c:v>17.100000000000001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 formatCode="0.0_ ;[Red]\-0.0\ ">
                  <c:v>18.100000000000001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</c:numCache>
            </c:numRef>
          </c:cat>
          <c:val>
            <c:numRef>
              <c:f>'Sheet1 (2)'!$C$6:$V$6</c:f>
              <c:numCache>
                <c:formatCode>0.00_ ;[Red]\-0.00\ </c:formatCode>
                <c:ptCount val="20"/>
                <c:pt idx="0">
                  <c:v>0.35696184878971998</c:v>
                </c:pt>
                <c:pt idx="1">
                  <c:v>0.54263439793691759</c:v>
                </c:pt>
                <c:pt idx="2">
                  <c:v>0.58620723945902953</c:v>
                </c:pt>
                <c:pt idx="3">
                  <c:v>0.47825707196029832</c:v>
                </c:pt>
                <c:pt idx="4">
                  <c:v>0.37119135006447784</c:v>
                </c:pt>
                <c:pt idx="5">
                  <c:v>0.12159738069252946</c:v>
                </c:pt>
                <c:pt idx="6">
                  <c:v>2.4087475149105201E-2</c:v>
                </c:pt>
                <c:pt idx="7">
                  <c:v>0.15339282173309504</c:v>
                </c:pt>
                <c:pt idx="8">
                  <c:v>0.25950128129312072</c:v>
                </c:pt>
                <c:pt idx="9">
                  <c:v>0.34950000000000031</c:v>
                </c:pt>
                <c:pt idx="10">
                  <c:v>0.35415081320847758</c:v>
                </c:pt>
                <c:pt idx="11">
                  <c:v>0.33037062864109223</c:v>
                </c:pt>
                <c:pt idx="12">
                  <c:v>0.20063890936224746</c:v>
                </c:pt>
                <c:pt idx="13">
                  <c:v>0.18182668612199696</c:v>
                </c:pt>
                <c:pt idx="14">
                  <c:v>0.14552071582035636</c:v>
                </c:pt>
                <c:pt idx="15">
                  <c:v>0.17068282794528786</c:v>
                </c:pt>
                <c:pt idx="16">
                  <c:v>0.26927217978117585</c:v>
                </c:pt>
                <c:pt idx="17">
                  <c:v>0.43800970044067677</c:v>
                </c:pt>
                <c:pt idx="18">
                  <c:v>0.53728716605731996</c:v>
                </c:pt>
                <c:pt idx="19">
                  <c:v>0.52</c:v>
                </c:pt>
              </c:numCache>
            </c:numRef>
          </c:val>
        </c:ser>
        <c:ser>
          <c:idx val="2"/>
          <c:order val="2"/>
          <c:tx>
            <c:strRef>
              <c:f>'Sheet1 (2)'!$B$7</c:f>
              <c:strCache>
                <c:ptCount val="1"/>
                <c:pt idx="0">
                  <c:v>석유류외 공업제품</c:v>
                </c:pt>
              </c:strCache>
            </c:strRef>
          </c:tx>
          <c:spPr>
            <a:solidFill>
              <a:srgbClr val="00B0F0"/>
            </a:solidFill>
          </c:spPr>
          <c:cat>
            <c:numRef>
              <c:f>'Sheet1 (2)'!$C$4:$V$4</c:f>
              <c:numCache>
                <c:formatCode>0_ ;[Red]\-0\ </c:formatCode>
                <c:ptCount val="20"/>
                <c:pt idx="0" formatCode="0.0_ ;[Red]\-0.0\ ">
                  <c:v>17.100000000000001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 formatCode="0.0_ ;[Red]\-0.0\ ">
                  <c:v>18.100000000000001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</c:numCache>
            </c:numRef>
          </c:cat>
          <c:val>
            <c:numRef>
              <c:f>'Sheet1 (2)'!$C$7:$V$7</c:f>
              <c:numCache>
                <c:formatCode>0.00_ ;[Red]\-0.00\ </c:formatCode>
                <c:ptCount val="20"/>
                <c:pt idx="0">
                  <c:v>0.15323837035561341</c:v>
                </c:pt>
                <c:pt idx="1">
                  <c:v>0.22584606228922721</c:v>
                </c:pt>
                <c:pt idx="2">
                  <c:v>0.17107299124900477</c:v>
                </c:pt>
                <c:pt idx="3">
                  <c:v>4.3593052109185959E-3</c:v>
                </c:pt>
                <c:pt idx="4">
                  <c:v>7.7089574446979239E-2</c:v>
                </c:pt>
                <c:pt idx="5">
                  <c:v>0.16862585573965577</c:v>
                </c:pt>
                <c:pt idx="6">
                  <c:v>0.18712624254473104</c:v>
                </c:pt>
                <c:pt idx="7">
                  <c:v>0.15210886377156496</c:v>
                </c:pt>
                <c:pt idx="8">
                  <c:v>0.11240291740587348</c:v>
                </c:pt>
                <c:pt idx="9">
                  <c:v>0.11857578740157523</c:v>
                </c:pt>
                <c:pt idx="10">
                  <c:v>0.10455101034992605</c:v>
                </c:pt>
                <c:pt idx="11">
                  <c:v>0.13873557711693091</c:v>
                </c:pt>
                <c:pt idx="12">
                  <c:v>0.10603774072695635</c:v>
                </c:pt>
                <c:pt idx="13">
                  <c:v>8.0507733793456604E-2</c:v>
                </c:pt>
                <c:pt idx="14">
                  <c:v>0.15794463959492178</c:v>
                </c:pt>
                <c:pt idx="15">
                  <c:v>0.28588029384067459</c:v>
                </c:pt>
                <c:pt idx="16">
                  <c:v>0.25054207996503502</c:v>
                </c:pt>
                <c:pt idx="17">
                  <c:v>0.13597109153509548</c:v>
                </c:pt>
                <c:pt idx="18">
                  <c:v>0.10209482751589342</c:v>
                </c:pt>
                <c:pt idx="19">
                  <c:v>0.10999999999999999</c:v>
                </c:pt>
              </c:numCache>
            </c:numRef>
          </c:val>
        </c:ser>
        <c:ser>
          <c:idx val="3"/>
          <c:order val="3"/>
          <c:tx>
            <c:strRef>
              <c:f>'Sheet1 (2)'!$B$8</c:f>
              <c:strCache>
                <c:ptCount val="1"/>
                <c:pt idx="0">
                  <c:v>전기수도가스</c:v>
                </c:pt>
              </c:strCache>
            </c:strRef>
          </c:tx>
          <c:spPr>
            <a:solidFill>
              <a:schemeClr val="tx2"/>
            </a:solidFill>
          </c:spPr>
          <c:cat>
            <c:numRef>
              <c:f>'Sheet1 (2)'!$C$4:$V$4</c:f>
              <c:numCache>
                <c:formatCode>0_ ;[Red]\-0\ </c:formatCode>
                <c:ptCount val="20"/>
                <c:pt idx="0" formatCode="0.0_ ;[Red]\-0.0\ ">
                  <c:v>17.100000000000001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 formatCode="0.0_ ;[Red]\-0.0\ ">
                  <c:v>18.100000000000001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</c:numCache>
            </c:numRef>
          </c:cat>
          <c:val>
            <c:numRef>
              <c:f>'Sheet1 (2)'!$C$8:$V$8</c:f>
              <c:numCache>
                <c:formatCode>0.00_ ;[Red]\-0.00\ </c:formatCode>
                <c:ptCount val="20"/>
                <c:pt idx="0">
                  <c:v>-0.3547514692698493</c:v>
                </c:pt>
                <c:pt idx="1">
                  <c:v>-0.35451696092045459</c:v>
                </c:pt>
                <c:pt idx="2">
                  <c:v>-0.16161694510739918</c:v>
                </c:pt>
                <c:pt idx="3">
                  <c:v>-0.16099553349875945</c:v>
                </c:pt>
                <c:pt idx="4">
                  <c:v>-6.4056145223688354E-2</c:v>
                </c:pt>
                <c:pt idx="5">
                  <c:v>-6.3929953368389775E-2</c:v>
                </c:pt>
                <c:pt idx="6">
                  <c:v>0.29493538767395638</c:v>
                </c:pt>
                <c:pt idx="7">
                  <c:v>0.29330953797342924</c:v>
                </c:pt>
                <c:pt idx="8">
                  <c:v>0.29175537157500508</c:v>
                </c:pt>
                <c:pt idx="9">
                  <c:v>-6.3427165354330822E-2</c:v>
                </c:pt>
                <c:pt idx="10">
                  <c:v>-0.27641793987185936</c:v>
                </c:pt>
                <c:pt idx="11">
                  <c:v>-5.7249669439825825E-2</c:v>
                </c:pt>
                <c:pt idx="12">
                  <c:v>-5.7087181436207932E-2</c:v>
                </c:pt>
                <c:pt idx="13">
                  <c:v>-5.6270467920515724E-2</c:v>
                </c:pt>
                <c:pt idx="14">
                  <c:v>-9.8192872140732412E-2</c:v>
                </c:pt>
                <c:pt idx="15">
                  <c:v>-9.8247637076967279E-2</c:v>
                </c:pt>
                <c:pt idx="16">
                  <c:v>-0.12729930725771521</c:v>
                </c:pt>
                <c:pt idx="17">
                  <c:v>-0.12783602733958135</c:v>
                </c:pt>
                <c:pt idx="18">
                  <c:v>-6.9513026658951815E-2</c:v>
                </c:pt>
                <c:pt idx="19">
                  <c:v>-0.35000000000000031</c:v>
                </c:pt>
              </c:numCache>
            </c:numRef>
          </c:val>
        </c:ser>
        <c:ser>
          <c:idx val="4"/>
          <c:order val="4"/>
          <c:tx>
            <c:strRef>
              <c:f>'Sheet1 (2)'!$B$9</c:f>
              <c:strCache>
                <c:ptCount val="1"/>
                <c:pt idx="0">
                  <c:v>공공서비스</c:v>
                </c:pt>
              </c:strCache>
            </c:strRef>
          </c:tx>
          <c:spPr>
            <a:solidFill>
              <a:srgbClr val="CCFF99"/>
            </a:solidFill>
          </c:spPr>
          <c:cat>
            <c:numRef>
              <c:f>'Sheet1 (2)'!$C$4:$V$4</c:f>
              <c:numCache>
                <c:formatCode>0_ ;[Red]\-0\ </c:formatCode>
                <c:ptCount val="20"/>
                <c:pt idx="0" formatCode="0.0_ ;[Red]\-0.0\ ">
                  <c:v>17.100000000000001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 formatCode="0.0_ ;[Red]\-0.0\ ">
                  <c:v>18.100000000000001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</c:numCache>
            </c:numRef>
          </c:cat>
          <c:val>
            <c:numRef>
              <c:f>'Sheet1 (2)'!$C$9:$V$9</c:f>
              <c:numCache>
                <c:formatCode>0.00_ ;[Red]\-0.00\ </c:formatCode>
                <c:ptCount val="20"/>
                <c:pt idx="0">
                  <c:v>0.15754457615300391</c:v>
                </c:pt>
                <c:pt idx="1">
                  <c:v>0.15831184288831751</c:v>
                </c:pt>
                <c:pt idx="2">
                  <c:v>0.14284904534606194</c:v>
                </c:pt>
                <c:pt idx="3">
                  <c:v>0.15410124069478809</c:v>
                </c:pt>
                <c:pt idx="4">
                  <c:v>0.15688820553516625</c:v>
                </c:pt>
                <c:pt idx="5">
                  <c:v>0.14540232165889549</c:v>
                </c:pt>
                <c:pt idx="6">
                  <c:v>0.14423459244532857</c:v>
                </c:pt>
                <c:pt idx="7">
                  <c:v>0.13810826888756841</c:v>
                </c:pt>
                <c:pt idx="8">
                  <c:v>0.14158190419869826</c:v>
                </c:pt>
                <c:pt idx="9">
                  <c:v>0.12996161417322791</c:v>
                </c:pt>
                <c:pt idx="10">
                  <c:v>0.11299063578117415</c:v>
                </c:pt>
                <c:pt idx="11">
                  <c:v>0.11572720062832489</c:v>
                </c:pt>
                <c:pt idx="12">
                  <c:v>7.366503649139268E-2</c:v>
                </c:pt>
                <c:pt idx="13">
                  <c:v>7.0593505924838706E-2</c:v>
                </c:pt>
                <c:pt idx="14">
                  <c:v>6.775518307499552E-2</c:v>
                </c:pt>
                <c:pt idx="15">
                  <c:v>3.6749956436992401E-2</c:v>
                </c:pt>
                <c:pt idx="16">
                  <c:v>2.1172775656915985E-2</c:v>
                </c:pt>
                <c:pt idx="17">
                  <c:v>2.8266231196576789E-2</c:v>
                </c:pt>
                <c:pt idx="18">
                  <c:v>-7.0529901601401974E-3</c:v>
                </c:pt>
                <c:pt idx="19">
                  <c:v>2.0000000000000011E-2</c:v>
                </c:pt>
              </c:numCache>
            </c:numRef>
          </c:val>
        </c:ser>
        <c:ser>
          <c:idx val="5"/>
          <c:order val="5"/>
          <c:tx>
            <c:strRef>
              <c:f>'Sheet1 (2)'!$B$10</c:f>
              <c:strCache>
                <c:ptCount val="1"/>
                <c:pt idx="0">
                  <c:v>개인서비스</c:v>
                </c:pt>
              </c:strCache>
            </c:strRef>
          </c:tx>
          <c:spPr>
            <a:solidFill>
              <a:srgbClr val="FFC000"/>
            </a:solidFill>
          </c:spPr>
          <c:cat>
            <c:numRef>
              <c:f>'Sheet1 (2)'!$C$4:$V$4</c:f>
              <c:numCache>
                <c:formatCode>0_ ;[Red]\-0\ </c:formatCode>
                <c:ptCount val="20"/>
                <c:pt idx="0" formatCode="0.0_ ;[Red]\-0.0\ ">
                  <c:v>17.100000000000001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 formatCode="0.0_ ;[Red]\-0.0\ ">
                  <c:v>18.100000000000001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</c:numCache>
            </c:numRef>
          </c:cat>
          <c:val>
            <c:numRef>
              <c:f>'Sheet1 (2)'!$C$10:$V$10</c:f>
              <c:numCache>
                <c:formatCode>0.00_ ;[Red]\-0.00\ </c:formatCode>
                <c:ptCount val="20"/>
                <c:pt idx="0">
                  <c:v>0.89490586711824061</c:v>
                </c:pt>
                <c:pt idx="1">
                  <c:v>0.84705217218805862</c:v>
                </c:pt>
                <c:pt idx="2">
                  <c:v>0.85424622116149562</c:v>
                </c:pt>
                <c:pt idx="3">
                  <c:v>0.88738263027294995</c:v>
                </c:pt>
                <c:pt idx="4">
                  <c:v>0.77704989584366668</c:v>
                </c:pt>
                <c:pt idx="5">
                  <c:v>0.73807520587359998</c:v>
                </c:pt>
                <c:pt idx="6">
                  <c:v>0.774322067594436</c:v>
                </c:pt>
                <c:pt idx="7">
                  <c:v>0.74942097957564835</c:v>
                </c:pt>
                <c:pt idx="8">
                  <c:v>0.73447664104080412</c:v>
                </c:pt>
                <c:pt idx="9">
                  <c:v>0.8481200787401586</c:v>
                </c:pt>
                <c:pt idx="10">
                  <c:v>0.76982750123213461</c:v>
                </c:pt>
                <c:pt idx="11">
                  <c:v>0.77521499519514681</c:v>
                </c:pt>
                <c:pt idx="12">
                  <c:v>0.62508471986880965</c:v>
                </c:pt>
                <c:pt idx="13">
                  <c:v>0.77834229770311891</c:v>
                </c:pt>
                <c:pt idx="14">
                  <c:v>0.79015026731427762</c:v>
                </c:pt>
                <c:pt idx="15">
                  <c:v>0.79865060659346376</c:v>
                </c:pt>
                <c:pt idx="16">
                  <c:v>0.84141670801753998</c:v>
                </c:pt>
                <c:pt idx="17">
                  <c:v>0.82055252280691249</c:v>
                </c:pt>
                <c:pt idx="18">
                  <c:v>0.72343749849619665</c:v>
                </c:pt>
                <c:pt idx="19">
                  <c:v>0.77000000000000146</c:v>
                </c:pt>
              </c:numCache>
            </c:numRef>
          </c:val>
        </c:ser>
        <c:overlap val="100"/>
        <c:axId val="65009152"/>
        <c:axId val="65011072"/>
      </c:barChart>
      <c:lineChart>
        <c:grouping val="standard"/>
        <c:ser>
          <c:idx val="6"/>
          <c:order val="6"/>
          <c:tx>
            <c:v>소비자 물가</c:v>
          </c:tx>
          <c:spPr>
            <a:ln w="31750">
              <a:solidFill>
                <a:srgbClr val="000099"/>
              </a:solidFill>
            </a:ln>
          </c:spPr>
          <c:marker>
            <c:symbol val="circle"/>
            <c:size val="4"/>
            <c:spPr>
              <a:solidFill>
                <a:schemeClr val="bg1"/>
              </a:solidFill>
              <a:ln>
                <a:solidFill>
                  <a:schemeClr val="accent4"/>
                </a:solidFill>
              </a:ln>
            </c:spPr>
          </c:marker>
          <c:val>
            <c:numRef>
              <c:f>'Sheet1 (2)'!$C$18:$V$18</c:f>
              <c:numCache>
                <c:formatCode>0.0_ ;[Red]\-0.0\ </c:formatCode>
                <c:ptCount val="20"/>
                <c:pt idx="0">
                  <c:v>2.029661320848692</c:v>
                </c:pt>
                <c:pt idx="1">
                  <c:v>1.9326205118032183</c:v>
                </c:pt>
                <c:pt idx="2">
                  <c:v>2.2189936356404152</c:v>
                </c:pt>
                <c:pt idx="3">
                  <c:v>1.8918332506203428</c:v>
                </c:pt>
                <c:pt idx="4">
                  <c:v>1.9730264854677109</c:v>
                </c:pt>
                <c:pt idx="5">
                  <c:v>1.8623276118662577</c:v>
                </c:pt>
                <c:pt idx="6">
                  <c:v>2.2485248508946438</c:v>
                </c:pt>
                <c:pt idx="7">
                  <c:v>2.5980854650009917</c:v>
                </c:pt>
                <c:pt idx="8">
                  <c:v>2.0925566725803262</c:v>
                </c:pt>
                <c:pt idx="9">
                  <c:v>1.7659586614173235</c:v>
                </c:pt>
                <c:pt idx="10">
                  <c:v>1.2529926071956594</c:v>
                </c:pt>
                <c:pt idx="11">
                  <c:v>1.4573911541669078</c:v>
                </c:pt>
                <c:pt idx="12">
                  <c:v>1.0089528618357078</c:v>
                </c:pt>
                <c:pt idx="13">
                  <c:v>1.4512691763658598</c:v>
                </c:pt>
                <c:pt idx="14">
                  <c:v>1.328041668581512</c:v>
                </c:pt>
                <c:pt idx="15">
                  <c:v>1.604944222204695</c:v>
                </c:pt>
                <c:pt idx="16">
                  <c:v>1.5443762067886277</c:v>
                </c:pt>
                <c:pt idx="17">
                  <c:v>1.4963472665658366</c:v>
                </c:pt>
                <c:pt idx="18">
                  <c:v>1.4643465806116964</c:v>
                </c:pt>
                <c:pt idx="19" formatCode="0.00">
                  <c:v>1.3800000000000001</c:v>
                </c:pt>
              </c:numCache>
            </c:numRef>
          </c:val>
        </c:ser>
        <c:marker val="1"/>
        <c:axId val="65009152"/>
        <c:axId val="65011072"/>
      </c:lineChart>
      <c:catAx>
        <c:axId val="65009152"/>
        <c:scaling>
          <c:orientation val="minMax"/>
        </c:scaling>
        <c:axPos val="b"/>
        <c:numFmt formatCode="0.0_ ;[Red]\-0.0\ " sourceLinked="1"/>
        <c:tickLblPos val="nextTo"/>
        <c:crossAx val="65011072"/>
        <c:crosses val="autoZero"/>
        <c:auto val="1"/>
        <c:lblAlgn val="ctr"/>
        <c:lblOffset val="100"/>
        <c:tickLblSkip val="12"/>
        <c:tickMarkSkip val="1"/>
      </c:catAx>
      <c:valAx>
        <c:axId val="65011072"/>
        <c:scaling>
          <c:orientation val="minMax"/>
          <c:max val="2.8"/>
        </c:scaling>
        <c:axPos val="l"/>
        <c:numFmt formatCode="0_ " sourceLinked="0"/>
        <c:tickLblPos val="nextTo"/>
        <c:txPr>
          <a:bodyPr/>
          <a:lstStyle/>
          <a:p>
            <a:pPr>
              <a:defRPr sz="1000"/>
            </a:pPr>
            <a:endParaRPr lang="ko-KR"/>
          </a:p>
        </c:txPr>
        <c:crossAx val="65009152"/>
        <c:crosses val="autoZero"/>
        <c:crossBetween val="between"/>
      </c:valAx>
      <c:spPr>
        <a:ln w="3175">
          <a:solidFill>
            <a:schemeClr val="tx1"/>
          </a:solidFill>
        </a:ln>
      </c:spPr>
    </c:plotArea>
    <c:legend>
      <c:legendPos val="r"/>
      <c:layout>
        <c:manualLayout>
          <c:xMode val="edge"/>
          <c:yMode val="edge"/>
          <c:x val="0.8381136392698878"/>
          <c:y val="5.2330589562015174E-2"/>
          <c:w val="0.1522768183788929"/>
          <c:h val="0.86351851851852024"/>
        </c:manualLayout>
      </c:layout>
      <c:txPr>
        <a:bodyPr/>
        <a:lstStyle/>
        <a:p>
          <a:pPr>
            <a:defRPr sz="1000"/>
          </a:pPr>
          <a:endParaRPr lang="ko-KR"/>
        </a:p>
      </c:txPr>
    </c:legend>
    <c:plotVisOnly val="1"/>
    <c:dispBlanksAs val="gap"/>
  </c:chart>
  <c:spPr>
    <a:ln>
      <a:solidFill>
        <a:sysClr val="windowText" lastClr="000000"/>
      </a:solidFill>
    </a:ln>
  </c:spPr>
  <c:txPr>
    <a:bodyPr/>
    <a:lstStyle/>
    <a:p>
      <a:pPr>
        <a:defRPr sz="800">
          <a:latin typeface="가는으뜸체" pitchFamily="18" charset="-127"/>
          <a:ea typeface="가는으뜸체" pitchFamily="18" charset="-127"/>
        </a:defRPr>
      </a:pPr>
      <a:endParaRPr lang="ko-KR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9.5793175758249249E-2"/>
          <c:y val="2.9089110218984707E-2"/>
          <c:w val="0.86956285611122552"/>
          <c:h val="0.85446136615451163"/>
        </c:manualLayout>
      </c:layout>
      <c:lineChart>
        <c:grouping val="standard"/>
        <c:ser>
          <c:idx val="1"/>
          <c:order val="0"/>
          <c:spPr>
            <a:ln w="31750">
              <a:solidFill>
                <a:srgbClr val="0F6FC6"/>
              </a:solidFill>
            </a:ln>
          </c:spPr>
          <c:marker>
            <c:symbol val="circle"/>
            <c:size val="4"/>
            <c:spPr>
              <a:solidFill>
                <a:srgbClr val="FFFFFF"/>
              </a:solidFill>
              <a:ln>
                <a:solidFill>
                  <a:srgbClr val="0F6FC6"/>
                </a:solidFill>
              </a:ln>
            </c:spPr>
          </c:marker>
          <c:cat>
            <c:numRef>
              <c:f>'농축수산물 가격'!$C$1:$V$1</c:f>
              <c:numCache>
                <c:formatCode>General</c:formatCode>
                <c:ptCount val="20"/>
                <c:pt idx="0">
                  <c:v>17.100000000000001</c:v>
                </c:pt>
                <c:pt idx="7">
                  <c:v>8</c:v>
                </c:pt>
                <c:pt idx="12">
                  <c:v>18.100000000000001</c:v>
                </c:pt>
                <c:pt idx="19">
                  <c:v>8</c:v>
                </c:pt>
              </c:numCache>
            </c:numRef>
          </c:cat>
          <c:val>
            <c:numRef>
              <c:f>'농축수산물 가격'!$C$2:$V$2</c:f>
              <c:numCache>
                <c:formatCode>#,##0.0</c:formatCode>
                <c:ptCount val="20"/>
                <c:pt idx="0">
                  <c:v>8.5</c:v>
                </c:pt>
                <c:pt idx="1">
                  <c:v>4.3</c:v>
                </c:pt>
                <c:pt idx="2">
                  <c:v>5.8</c:v>
                </c:pt>
                <c:pt idx="3">
                  <c:v>4.5</c:v>
                </c:pt>
                <c:pt idx="4">
                  <c:v>6.2</c:v>
                </c:pt>
                <c:pt idx="5">
                  <c:v>7.6</c:v>
                </c:pt>
                <c:pt idx="6">
                  <c:v>8.6</c:v>
                </c:pt>
                <c:pt idx="7">
                  <c:v>12.2</c:v>
                </c:pt>
                <c:pt idx="8">
                  <c:v>4.8</c:v>
                </c:pt>
                <c:pt idx="9">
                  <c:v>3</c:v>
                </c:pt>
                <c:pt idx="10">
                  <c:v>0.70000000000000062</c:v>
                </c:pt>
                <c:pt idx="11">
                  <c:v>0.5</c:v>
                </c:pt>
                <c:pt idx="12">
                  <c:v>-0.60000000000000064</c:v>
                </c:pt>
                <c:pt idx="13">
                  <c:v>3.5</c:v>
                </c:pt>
                <c:pt idx="14">
                  <c:v>2.1</c:v>
                </c:pt>
                <c:pt idx="15">
                  <c:v>4.0999999999999996</c:v>
                </c:pt>
                <c:pt idx="16">
                  <c:v>2.7</c:v>
                </c:pt>
                <c:pt idx="17">
                  <c:v>1.8</c:v>
                </c:pt>
                <c:pt idx="18">
                  <c:v>1.5</c:v>
                </c:pt>
                <c:pt idx="19">
                  <c:v>3.5</c:v>
                </c:pt>
              </c:numCache>
            </c:numRef>
          </c:val>
        </c:ser>
        <c:marker val="1"/>
        <c:axId val="65580416"/>
        <c:axId val="65579648"/>
      </c:lineChart>
      <c:catAx>
        <c:axId val="65580416"/>
        <c:scaling>
          <c:orientation val="minMax"/>
        </c:scaling>
        <c:axPos val="b"/>
        <c:numFmt formatCode="General" sourceLinked="1"/>
        <c:tickLblPos val="low"/>
        <c:txPr>
          <a:bodyPr rot="0" vert="horz"/>
          <a:lstStyle/>
          <a:p>
            <a:pPr>
              <a:defRPr>
                <a:latin typeface="가는으뜸체" pitchFamily="18" charset="-127"/>
                <a:ea typeface="가는으뜸체" pitchFamily="18" charset="-127"/>
              </a:defRPr>
            </a:pPr>
            <a:endParaRPr lang="ko-KR"/>
          </a:p>
        </c:txPr>
        <c:crossAx val="65579648"/>
        <c:crosses val="autoZero"/>
        <c:auto val="1"/>
        <c:lblAlgn val="ctr"/>
        <c:lblOffset val="0"/>
        <c:tickMarkSkip val="1"/>
      </c:catAx>
      <c:valAx>
        <c:axId val="65579648"/>
        <c:scaling>
          <c:orientation val="minMax"/>
        </c:scaling>
        <c:axPos val="l"/>
        <c:majorGridlines>
          <c:spPr>
            <a:ln>
              <a:solidFill>
                <a:srgbClr val="1F497D">
                  <a:alpha val="0"/>
                </a:srgbClr>
              </a:solidFill>
            </a:ln>
          </c:spPr>
        </c:majorGridlines>
        <c:numFmt formatCode="General" sourceLinked="0"/>
        <c:majorTickMark val="in"/>
        <c:tickLblPos val="nextTo"/>
        <c:spPr>
          <a:ln>
            <a:solidFill>
              <a:schemeClr val="bg1">
                <a:lumMod val="65000"/>
              </a:schemeClr>
            </a:solidFill>
          </a:ln>
        </c:spPr>
        <c:crossAx val="65580416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plotVisOnly val="1"/>
  </c:chart>
  <c:spPr>
    <a:ln>
      <a:solidFill>
        <a:srgbClr val="000000"/>
      </a:solidFill>
    </a:ln>
  </c:spPr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10158573928259008"/>
          <c:y val="5.4332299371669522E-2"/>
          <c:w val="0.87447899307484456"/>
          <c:h val="0.85564905396926616"/>
        </c:manualLayout>
      </c:layout>
      <c:lineChart>
        <c:grouping val="standard"/>
        <c:ser>
          <c:idx val="1"/>
          <c:order val="0"/>
          <c:tx>
            <c:strRef>
              <c:f>데이터!$B$2</c:f>
              <c:strCache>
                <c:ptCount val="1"/>
                <c:pt idx="0">
                  <c:v>　　　　　　농산물</c:v>
                </c:pt>
              </c:strCache>
            </c:strRef>
          </c:tx>
          <c:spPr>
            <a:ln w="31750">
              <a:solidFill>
                <a:srgbClr val="FFC000"/>
              </a:solidFill>
            </a:ln>
          </c:spPr>
          <c:marker>
            <c:symbol val="circle"/>
            <c:size val="4"/>
            <c:spPr>
              <a:solidFill>
                <a:srgbClr val="FFFFFF"/>
              </a:solidFill>
              <a:ln>
                <a:solidFill>
                  <a:srgbClr val="FF0000"/>
                </a:solidFill>
              </a:ln>
            </c:spPr>
          </c:marker>
          <c:cat>
            <c:numRef>
              <c:f>데이터!$C$1:$V$1</c:f>
              <c:numCache>
                <c:formatCode>General</c:formatCode>
                <c:ptCount val="20"/>
                <c:pt idx="0">
                  <c:v>17.100000000000001</c:v>
                </c:pt>
                <c:pt idx="7">
                  <c:v>8</c:v>
                </c:pt>
                <c:pt idx="12">
                  <c:v>18.100000000000001</c:v>
                </c:pt>
                <c:pt idx="19">
                  <c:v>8</c:v>
                </c:pt>
              </c:numCache>
            </c:numRef>
          </c:cat>
          <c:val>
            <c:numRef>
              <c:f>데이터!$C$2:$V$2</c:f>
              <c:numCache>
                <c:formatCode>#,##0.0</c:formatCode>
                <c:ptCount val="20"/>
                <c:pt idx="0">
                  <c:v>8.4</c:v>
                </c:pt>
                <c:pt idx="1">
                  <c:v>1.9000000000000001</c:v>
                </c:pt>
                <c:pt idx="2">
                  <c:v>4</c:v>
                </c:pt>
                <c:pt idx="3">
                  <c:v>1.6</c:v>
                </c:pt>
                <c:pt idx="4">
                  <c:v>2.5</c:v>
                </c:pt>
                <c:pt idx="5">
                  <c:v>7</c:v>
                </c:pt>
                <c:pt idx="6">
                  <c:v>9.8000000000000007</c:v>
                </c:pt>
                <c:pt idx="7">
                  <c:v>16.2</c:v>
                </c:pt>
                <c:pt idx="8">
                  <c:v>5.2</c:v>
                </c:pt>
                <c:pt idx="9">
                  <c:v>2.2999999999999998</c:v>
                </c:pt>
                <c:pt idx="10">
                  <c:v>-1</c:v>
                </c:pt>
                <c:pt idx="11">
                  <c:v>-1.7</c:v>
                </c:pt>
                <c:pt idx="12">
                  <c:v>-0.1</c:v>
                </c:pt>
                <c:pt idx="13">
                  <c:v>7.4</c:v>
                </c:pt>
                <c:pt idx="14">
                  <c:v>4.7</c:v>
                </c:pt>
                <c:pt idx="15">
                  <c:v>8.9</c:v>
                </c:pt>
                <c:pt idx="16">
                  <c:v>9</c:v>
                </c:pt>
                <c:pt idx="17">
                  <c:v>6.7</c:v>
                </c:pt>
                <c:pt idx="18">
                  <c:v>4.2</c:v>
                </c:pt>
                <c:pt idx="19">
                  <c:v>7</c:v>
                </c:pt>
              </c:numCache>
            </c:numRef>
          </c:val>
        </c:ser>
        <c:ser>
          <c:idx val="2"/>
          <c:order val="1"/>
          <c:tx>
            <c:strRef>
              <c:f>데이터!$B$3</c:f>
              <c:strCache>
                <c:ptCount val="1"/>
                <c:pt idx="0">
                  <c:v>　　　　　　축산물</c:v>
                </c:pt>
              </c:strCache>
            </c:strRef>
          </c:tx>
          <c:spPr>
            <a:ln w="31750">
              <a:solidFill>
                <a:srgbClr val="FF0000"/>
              </a:solidFill>
              <a:prstDash val="solid"/>
            </a:ln>
          </c:spPr>
          <c:marker>
            <c:symbol val="circle"/>
            <c:size val="4"/>
            <c:spPr>
              <a:solidFill>
                <a:srgbClr val="FFFFFF"/>
              </a:solidFill>
              <a:ln>
                <a:solidFill>
                  <a:srgbClr val="FFC000"/>
                </a:solidFill>
              </a:ln>
            </c:spPr>
          </c:marker>
          <c:cat>
            <c:numRef>
              <c:f>데이터!$C$1:$V$1</c:f>
              <c:numCache>
                <c:formatCode>General</c:formatCode>
                <c:ptCount val="20"/>
                <c:pt idx="0">
                  <c:v>17.100000000000001</c:v>
                </c:pt>
                <c:pt idx="7">
                  <c:v>8</c:v>
                </c:pt>
                <c:pt idx="12">
                  <c:v>18.100000000000001</c:v>
                </c:pt>
                <c:pt idx="19">
                  <c:v>8</c:v>
                </c:pt>
              </c:numCache>
            </c:numRef>
          </c:cat>
          <c:val>
            <c:numRef>
              <c:f>데이터!$C$3:$V$3</c:f>
              <c:numCache>
                <c:formatCode>#,##0.0</c:formatCode>
                <c:ptCount val="20"/>
                <c:pt idx="0">
                  <c:v>9.5</c:v>
                </c:pt>
                <c:pt idx="1">
                  <c:v>7.7</c:v>
                </c:pt>
                <c:pt idx="2">
                  <c:v>8.6</c:v>
                </c:pt>
                <c:pt idx="3">
                  <c:v>8.7000000000000011</c:v>
                </c:pt>
                <c:pt idx="4">
                  <c:v>11.6</c:v>
                </c:pt>
                <c:pt idx="5">
                  <c:v>8.6</c:v>
                </c:pt>
                <c:pt idx="6">
                  <c:v>8.1</c:v>
                </c:pt>
                <c:pt idx="7">
                  <c:v>8.6</c:v>
                </c:pt>
                <c:pt idx="8">
                  <c:v>3.6</c:v>
                </c:pt>
                <c:pt idx="9">
                  <c:v>1.9000000000000001</c:v>
                </c:pt>
                <c:pt idx="10">
                  <c:v>0.4</c:v>
                </c:pt>
                <c:pt idx="11">
                  <c:v>1.4</c:v>
                </c:pt>
                <c:pt idx="12">
                  <c:v>-4.7</c:v>
                </c:pt>
                <c:pt idx="13">
                  <c:v>-4.0999999999999996</c:v>
                </c:pt>
                <c:pt idx="14">
                  <c:v>-3.9</c:v>
                </c:pt>
                <c:pt idx="15">
                  <c:v>-4.7</c:v>
                </c:pt>
                <c:pt idx="16">
                  <c:v>-8.1</c:v>
                </c:pt>
                <c:pt idx="17">
                  <c:v>-7.4</c:v>
                </c:pt>
                <c:pt idx="18">
                  <c:v>-4.9000000000000004</c:v>
                </c:pt>
                <c:pt idx="19">
                  <c:v>-3.9</c:v>
                </c:pt>
              </c:numCache>
            </c:numRef>
          </c:val>
        </c:ser>
        <c:marker val="1"/>
        <c:axId val="67075072"/>
        <c:axId val="67097728"/>
      </c:lineChart>
      <c:catAx>
        <c:axId val="67075072"/>
        <c:scaling>
          <c:orientation val="minMax"/>
        </c:scaling>
        <c:axPos val="b"/>
        <c:numFmt formatCode="General" sourceLinked="0"/>
        <c:majorTickMark val="in"/>
        <c:tickLblPos val="low"/>
        <c:txPr>
          <a:bodyPr rot="0" vert="horz" anchor="ctr" anchorCtr="1"/>
          <a:lstStyle/>
          <a:p>
            <a:pPr>
              <a:defRPr/>
            </a:pPr>
            <a:endParaRPr lang="ko-KR"/>
          </a:p>
        </c:txPr>
        <c:crossAx val="67097728"/>
        <c:crosses val="autoZero"/>
        <c:auto val="1"/>
        <c:lblAlgn val="ctr"/>
        <c:lblOffset val="0"/>
        <c:tickMarkSkip val="1"/>
      </c:catAx>
      <c:valAx>
        <c:axId val="67097728"/>
        <c:scaling>
          <c:orientation val="minMax"/>
        </c:scaling>
        <c:axPos val="l"/>
        <c:majorGridlines>
          <c:spPr>
            <a:ln>
              <a:solidFill>
                <a:srgbClr val="4F81BD">
                  <a:alpha val="0"/>
                </a:srgbClr>
              </a:solidFill>
            </a:ln>
          </c:spPr>
        </c:majorGridlines>
        <c:numFmt formatCode="General" sourceLinked="0"/>
        <c:tickLblPos val="nextTo"/>
        <c:crossAx val="67075072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47505855830833615"/>
          <c:y val="8.2538126394364725E-2"/>
          <c:w val="0.40403288523497538"/>
          <c:h val="0.15528679996516928"/>
        </c:manualLayout>
      </c:layout>
      <c:txPr>
        <a:bodyPr/>
        <a:lstStyle/>
        <a:p>
          <a:pPr>
            <a:defRPr b="0"/>
          </a:pPr>
          <a:endParaRPr lang="ko-KR"/>
        </a:p>
      </c:txPr>
    </c:legend>
    <c:plotVisOnly val="1"/>
  </c:chart>
  <c:spPr>
    <a:ln>
      <a:solidFill>
        <a:srgbClr val="000000"/>
      </a:solidFill>
    </a:ln>
  </c:spPr>
  <c:txPr>
    <a:bodyPr/>
    <a:lstStyle/>
    <a:p>
      <a:pPr>
        <a:defRPr sz="1000">
          <a:latin typeface="가는으뜸체" pitchFamily="18" charset="-127"/>
          <a:ea typeface="가는으뜸체" pitchFamily="18" charset="-127"/>
        </a:defRPr>
      </a:pPr>
      <a:endParaRPr lang="ko-KR"/>
    </a:p>
  </c:txPr>
  <c:externalData r:id="rId2"/>
  <c:userShapes r:id="rId3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7.9558358817533134E-2"/>
          <c:y val="6.3192281066112868E-2"/>
          <c:w val="0.87836722731906214"/>
          <c:h val="0.8001934060228455"/>
        </c:manualLayout>
      </c:layout>
      <c:lineChart>
        <c:grouping val="standard"/>
        <c:ser>
          <c:idx val="0"/>
          <c:order val="0"/>
          <c:tx>
            <c:strRef>
              <c:f>'Statistic Data'!$G$18</c:f>
              <c:strCache>
                <c:ptCount val="1"/>
                <c:pt idx="0">
                  <c:v>공업제품</c:v>
                </c:pt>
              </c:strCache>
            </c:strRef>
          </c:tx>
          <c:spPr>
            <a:ln w="31750">
              <a:solidFill>
                <a:schemeClr val="accent1"/>
              </a:solidFill>
            </a:ln>
          </c:spPr>
          <c:marker>
            <c:symbol val="circle"/>
            <c:size val="4"/>
            <c:spPr>
              <a:solidFill>
                <a:schemeClr val="accent3"/>
              </a:solidFill>
            </c:spPr>
          </c:marker>
          <c:cat>
            <c:numRef>
              <c:f>'Statistic Data'!$F$19:$F$38</c:f>
              <c:numCache>
                <c:formatCode>General</c:formatCode>
                <c:ptCount val="20"/>
                <c:pt idx="0">
                  <c:v>17.100000000000001</c:v>
                </c:pt>
                <c:pt idx="6">
                  <c:v>7</c:v>
                </c:pt>
                <c:pt idx="12">
                  <c:v>18.100000000000001</c:v>
                </c:pt>
                <c:pt idx="18">
                  <c:v>7</c:v>
                </c:pt>
              </c:numCache>
            </c:numRef>
          </c:cat>
          <c:val>
            <c:numRef>
              <c:f>'Statistic Data'!$G$19:$G$38</c:f>
              <c:numCache>
                <c:formatCode>0.0</c:formatCode>
                <c:ptCount val="20"/>
                <c:pt idx="0">
                  <c:v>1.5848980415909431</c:v>
                </c:pt>
                <c:pt idx="1">
                  <c:v>2.4091507237574694</c:v>
                </c:pt>
                <c:pt idx="2">
                  <c:v>2.359015895514835</c:v>
                </c:pt>
                <c:pt idx="3">
                  <c:v>1.5134698819493575</c:v>
                </c:pt>
                <c:pt idx="4">
                  <c:v>1.3881903229051584</c:v>
                </c:pt>
                <c:pt idx="5">
                  <c:v>0.89008900890088505</c:v>
                </c:pt>
                <c:pt idx="6">
                  <c:v>0.65162907268170478</c:v>
                </c:pt>
                <c:pt idx="7">
                  <c:v>0.95295415788945181</c:v>
                </c:pt>
                <c:pt idx="8">
                  <c:v>1.1631404792940891</c:v>
                </c:pt>
                <c:pt idx="9">
                  <c:v>1.4616077685454032</c:v>
                </c:pt>
                <c:pt idx="10">
                  <c:v>1.4320048067294244</c:v>
                </c:pt>
                <c:pt idx="11">
                  <c:v>1.4583957646588719</c:v>
                </c:pt>
                <c:pt idx="12">
                  <c:v>0.96392725827287928</c:v>
                </c:pt>
                <c:pt idx="13">
                  <c:v>0.82040130473459705</c:v>
                </c:pt>
                <c:pt idx="14">
                  <c:v>0.94955489614243493</c:v>
                </c:pt>
                <c:pt idx="15">
                  <c:v>1.4312692575290742</c:v>
                </c:pt>
                <c:pt idx="16">
                  <c:v>1.6271455501537757</c:v>
                </c:pt>
                <c:pt idx="17">
                  <c:v>1.7942109436954741</c:v>
                </c:pt>
                <c:pt idx="18">
                  <c:v>2.0019920318725015</c:v>
                </c:pt>
                <c:pt idx="19">
                  <c:v>1.9872813990461147</c:v>
                </c:pt>
              </c:numCache>
            </c:numRef>
          </c:val>
        </c:ser>
        <c:marker val="1"/>
        <c:axId val="64962944"/>
        <c:axId val="65577344"/>
      </c:lineChart>
      <c:catAx>
        <c:axId val="64962944"/>
        <c:scaling>
          <c:orientation val="minMax"/>
        </c:scaling>
        <c:axPos val="b"/>
        <c:numFmt formatCode="General" sourceLinked="1"/>
        <c:majorTickMark val="in"/>
        <c:tickLblPos val="nextTo"/>
        <c:spPr>
          <a:ln>
            <a:solidFill>
              <a:schemeClr val="tx1"/>
            </a:solidFill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65577344"/>
        <c:crosses val="autoZero"/>
        <c:auto val="1"/>
        <c:lblAlgn val="ctr"/>
        <c:lblOffset val="0"/>
        <c:tickLblSkip val="12"/>
        <c:tickMarkSkip val="1"/>
      </c:catAx>
      <c:valAx>
        <c:axId val="65577344"/>
        <c:scaling>
          <c:orientation val="minMax"/>
        </c:scaling>
        <c:axPos val="l"/>
        <c:numFmt formatCode="#,##0;[Red]\-#,##0" sourceLinked="0"/>
        <c:majorTickMark val="in"/>
        <c:tickLblPos val="nextTo"/>
        <c:spPr>
          <a:ln>
            <a:solidFill>
              <a:schemeClr val="tx1"/>
            </a:solidFill>
          </a:ln>
        </c:spPr>
        <c:crossAx val="64962944"/>
        <c:crosses val="autoZero"/>
        <c:crossBetween val="between"/>
      </c:valAx>
      <c:spPr>
        <a:ln>
          <a:solidFill>
            <a:schemeClr val="tx1"/>
          </a:solidFill>
        </a:ln>
      </c:spPr>
    </c:plotArea>
    <c:legend>
      <c:legendPos val="r"/>
      <c:layout>
        <c:manualLayout>
          <c:xMode val="edge"/>
          <c:yMode val="edge"/>
          <c:x val="0.60942380224260961"/>
          <c:y val="0.70413637937002427"/>
          <c:w val="0.34194046466492412"/>
          <c:h val="8.7633492111987565E-2"/>
        </c:manualLayout>
      </c:layout>
      <c:overlay val="1"/>
    </c:legend>
    <c:plotVisOnly val="1"/>
    <c:dispBlanksAs val="gap"/>
  </c:chart>
  <c:spPr>
    <a:ln>
      <a:solidFill>
        <a:schemeClr val="tx1"/>
      </a:solidFill>
    </a:ln>
  </c:spPr>
  <c:txPr>
    <a:bodyPr/>
    <a:lstStyle/>
    <a:p>
      <a:pPr>
        <a:defRPr>
          <a:latin typeface="가는으뜸체" pitchFamily="18" charset="-127"/>
          <a:ea typeface="가는으뜸체" pitchFamily="18" charset="-127"/>
        </a:defRPr>
      </a:pPr>
      <a:endParaRPr lang="ko-KR"/>
    </a:p>
  </c:txPr>
  <c:externalData r:id="rId1"/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>
        <c:manualLayout>
          <c:layoutTarget val="inner"/>
          <c:xMode val="edge"/>
          <c:yMode val="edge"/>
          <c:x val="0.11423751274209989"/>
          <c:y val="3.5717376254759445E-2"/>
          <c:w val="0.80620412844036671"/>
          <c:h val="0.82766831083419889"/>
        </c:manualLayout>
      </c:layout>
      <c:lineChart>
        <c:grouping val="standard"/>
        <c:ser>
          <c:idx val="0"/>
          <c:order val="0"/>
          <c:tx>
            <c:strRef>
              <c:f>'Statistic Data'!$H$18</c:f>
              <c:strCache>
                <c:ptCount val="1"/>
                <c:pt idx="0">
                  <c:v>석유류(좌축)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circle"/>
            <c:size val="4"/>
            <c:spPr>
              <a:solidFill>
                <a:srgbClr val="FFFFFF"/>
              </a:solidFill>
              <a:ln>
                <a:solidFill>
                  <a:srgbClr val="FF0000"/>
                </a:solidFill>
              </a:ln>
            </c:spPr>
          </c:marker>
          <c:cat>
            <c:numRef>
              <c:f>'Statistic Data'!$F$19:$F$38</c:f>
              <c:numCache>
                <c:formatCode>General</c:formatCode>
                <c:ptCount val="20"/>
                <c:pt idx="0">
                  <c:v>17.100000000000001</c:v>
                </c:pt>
                <c:pt idx="6">
                  <c:v>7</c:v>
                </c:pt>
                <c:pt idx="12">
                  <c:v>18.100000000000001</c:v>
                </c:pt>
                <c:pt idx="18">
                  <c:v>7</c:v>
                </c:pt>
              </c:numCache>
            </c:numRef>
          </c:cat>
          <c:val>
            <c:numRef>
              <c:f>'Statistic Data'!$H$19:$H$38</c:f>
              <c:numCache>
                <c:formatCode>0.0</c:formatCode>
                <c:ptCount val="20"/>
                <c:pt idx="0">
                  <c:v>8.4227820372398767</c:v>
                </c:pt>
                <c:pt idx="1">
                  <c:v>13.250564334085789</c:v>
                </c:pt>
                <c:pt idx="2">
                  <c:v>14.420884632922961</c:v>
                </c:pt>
                <c:pt idx="3">
                  <c:v>11.677018633540381</c:v>
                </c:pt>
                <c:pt idx="4">
                  <c:v>8.8906111603188513</c:v>
                </c:pt>
                <c:pt idx="5">
                  <c:v>2.7874933757286802</c:v>
                </c:pt>
                <c:pt idx="6">
                  <c:v>0.54997355896351263</c:v>
                </c:pt>
                <c:pt idx="7">
                  <c:v>3.576044808272294</c:v>
                </c:pt>
                <c:pt idx="8">
                  <c:v>6.115380452429914</c:v>
                </c:pt>
                <c:pt idx="9">
                  <c:v>8.2289416846652319</c:v>
                </c:pt>
                <c:pt idx="10">
                  <c:v>8.2161125319693067</c:v>
                </c:pt>
                <c:pt idx="11">
                  <c:v>7.5337448990268951</c:v>
                </c:pt>
                <c:pt idx="12">
                  <c:v>4.4549954540862746</c:v>
                </c:pt>
                <c:pt idx="13">
                  <c:v>3.9964121985249985</c:v>
                </c:pt>
                <c:pt idx="14">
                  <c:v>3.1981667829032556</c:v>
                </c:pt>
                <c:pt idx="15">
                  <c:v>3.8022044696127</c:v>
                </c:pt>
                <c:pt idx="16">
                  <c:v>6.0396542958820758</c:v>
                </c:pt>
                <c:pt idx="17">
                  <c:v>9.9505052588162641</c:v>
                </c:pt>
                <c:pt idx="18">
                  <c:v>12.475018407489248</c:v>
                </c:pt>
                <c:pt idx="19">
                  <c:v>12.032029950083221</c:v>
                </c:pt>
              </c:numCache>
            </c:numRef>
          </c:val>
        </c:ser>
        <c:marker val="1"/>
        <c:axId val="67192704"/>
        <c:axId val="67198976"/>
      </c:lineChart>
      <c:lineChart>
        <c:grouping val="standard"/>
        <c:ser>
          <c:idx val="1"/>
          <c:order val="1"/>
          <c:tx>
            <c:strRef>
              <c:f>'Statistic Data'!$I$18</c:f>
              <c:strCache>
                <c:ptCount val="1"/>
                <c:pt idx="0">
                  <c:v>석유류 제외(우축)</c:v>
                </c:pt>
              </c:strCache>
            </c:strRef>
          </c:tx>
          <c:spPr>
            <a:ln w="31750" cmpd="sng">
              <a:solidFill>
                <a:srgbClr val="FF0000"/>
              </a:solidFill>
              <a:prstDash val="solid"/>
            </a:ln>
          </c:spPr>
          <c:marker>
            <c:symbol val="circle"/>
            <c:size val="4"/>
            <c:spPr>
              <a:solidFill>
                <a:srgbClr val="FFFFFF"/>
              </a:solidFill>
              <a:ln>
                <a:solidFill>
                  <a:srgbClr val="FFC000"/>
                </a:solidFill>
              </a:ln>
            </c:spPr>
          </c:marker>
          <c:cat>
            <c:numRef>
              <c:f>'Statistic Data'!$F$19:$F$38</c:f>
              <c:numCache>
                <c:formatCode>General</c:formatCode>
                <c:ptCount val="20"/>
                <c:pt idx="0">
                  <c:v>17.100000000000001</c:v>
                </c:pt>
                <c:pt idx="6">
                  <c:v>7</c:v>
                </c:pt>
                <c:pt idx="12">
                  <c:v>18.100000000000001</c:v>
                </c:pt>
                <c:pt idx="18">
                  <c:v>7</c:v>
                </c:pt>
              </c:numCache>
            </c:numRef>
          </c:cat>
          <c:val>
            <c:numRef>
              <c:f>'Statistic Data'!$I$19:$I$38</c:f>
              <c:numCache>
                <c:formatCode>0.0</c:formatCode>
                <c:ptCount val="20"/>
                <c:pt idx="0">
                  <c:v>0.5465972437154405</c:v>
                </c:pt>
                <c:pt idx="1">
                  <c:v>0.81377132612292513</c:v>
                </c:pt>
                <c:pt idx="2">
                  <c:v>0.60382647941297263</c:v>
                </c:pt>
                <c:pt idx="3">
                  <c:v>2.4343471901766549E-2</c:v>
                </c:pt>
                <c:pt idx="4">
                  <c:v>0.26759770957425238</c:v>
                </c:pt>
                <c:pt idx="5">
                  <c:v>0.59405184493757091</c:v>
                </c:pt>
                <c:pt idx="6">
                  <c:v>0.66757272042521354</c:v>
                </c:pt>
                <c:pt idx="7">
                  <c:v>0.54985216671192738</c:v>
                </c:pt>
                <c:pt idx="8">
                  <c:v>0.40671012457667022</c:v>
                </c:pt>
                <c:pt idx="9">
                  <c:v>0.4271351852962903</c:v>
                </c:pt>
                <c:pt idx="10">
                  <c:v>0.37856013349315548</c:v>
                </c:pt>
                <c:pt idx="11">
                  <c:v>0.49764443754476451</c:v>
                </c:pt>
                <c:pt idx="12">
                  <c:v>0.39229995967673403</c:v>
                </c:pt>
                <c:pt idx="13">
                  <c:v>0.29537560479204805</c:v>
                </c:pt>
                <c:pt idx="14">
                  <c:v>0.57740774628396441</c:v>
                </c:pt>
                <c:pt idx="15">
                  <c:v>1.0434190931324347</c:v>
                </c:pt>
                <c:pt idx="16">
                  <c:v>0.91139492109368891</c:v>
                </c:pt>
                <c:pt idx="17">
                  <c:v>0.49390004796201514</c:v>
                </c:pt>
                <c:pt idx="18">
                  <c:v>0.36132174835001896</c:v>
                </c:pt>
                <c:pt idx="19">
                  <c:v>0.39720277230139739</c:v>
                </c:pt>
              </c:numCache>
            </c:numRef>
          </c:val>
        </c:ser>
        <c:marker val="1"/>
        <c:axId val="67202048"/>
        <c:axId val="67200512"/>
      </c:lineChart>
      <c:catAx>
        <c:axId val="67192704"/>
        <c:scaling>
          <c:orientation val="minMax"/>
        </c:scaling>
        <c:axPos val="b"/>
        <c:numFmt formatCode="General" sourceLinked="1"/>
        <c:majorTickMark val="in"/>
        <c:tickLblPos val="nextTo"/>
        <c:spPr>
          <a:ln>
            <a:solidFill>
              <a:schemeClr val="tx1"/>
            </a:solidFill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67198976"/>
        <c:crosses val="autoZero"/>
        <c:auto val="1"/>
        <c:lblAlgn val="ctr"/>
        <c:lblOffset val="0"/>
        <c:tickLblSkip val="12"/>
        <c:tickMarkSkip val="1"/>
      </c:catAx>
      <c:valAx>
        <c:axId val="67198976"/>
        <c:scaling>
          <c:orientation val="minMax"/>
          <c:max val="18"/>
          <c:min val="0"/>
        </c:scaling>
        <c:axPos val="l"/>
        <c:numFmt formatCode="0_);[Red]\(0\)" sourceLinked="0"/>
        <c:majorTickMark val="in"/>
        <c:tickLblPos val="nextTo"/>
        <c:spPr>
          <a:ln>
            <a:solidFill>
              <a:schemeClr val="tx1"/>
            </a:solidFill>
          </a:ln>
        </c:spPr>
        <c:crossAx val="67192704"/>
        <c:crosses val="autoZero"/>
        <c:crossBetween val="between"/>
      </c:valAx>
      <c:valAx>
        <c:axId val="67200512"/>
        <c:scaling>
          <c:orientation val="minMax"/>
          <c:max val="3"/>
        </c:scaling>
        <c:axPos val="r"/>
        <c:numFmt formatCode="#,##0;[Red]\-#,##0" sourceLinked="0"/>
        <c:majorTickMark val="in"/>
        <c:tickLblPos val="nextTo"/>
        <c:spPr>
          <a:ln>
            <a:solidFill>
              <a:schemeClr val="tx1"/>
            </a:solidFill>
          </a:ln>
        </c:spPr>
        <c:crossAx val="67202048"/>
        <c:crosses val="max"/>
        <c:crossBetween val="between"/>
      </c:valAx>
      <c:catAx>
        <c:axId val="67202048"/>
        <c:scaling>
          <c:orientation val="minMax"/>
        </c:scaling>
        <c:delete val="1"/>
        <c:axPos val="b"/>
        <c:numFmt formatCode="General" sourceLinked="1"/>
        <c:tickLblPos val="none"/>
        <c:crossAx val="67200512"/>
        <c:crosses val="autoZero"/>
        <c:auto val="1"/>
        <c:lblAlgn val="ctr"/>
        <c:lblOffset val="100"/>
      </c:catAx>
      <c:spPr>
        <a:ln>
          <a:solidFill>
            <a:schemeClr val="tx1"/>
          </a:solidFill>
        </a:ln>
      </c:spPr>
    </c:plotArea>
    <c:legend>
      <c:legendPos val="r"/>
      <c:layout>
        <c:manualLayout>
          <c:xMode val="edge"/>
          <c:yMode val="edge"/>
          <c:x val="0.27719393476044851"/>
          <c:y val="0.21481048805815173"/>
          <c:w val="0.44123114169215055"/>
          <c:h val="0.15825545171339592"/>
        </c:manualLayout>
      </c:layout>
      <c:overlay val="1"/>
    </c:legend>
    <c:plotVisOnly val="1"/>
    <c:dispBlanksAs val="gap"/>
  </c:chart>
  <c:spPr>
    <a:ln>
      <a:solidFill>
        <a:schemeClr val="tx1"/>
      </a:solidFill>
    </a:ln>
  </c:spPr>
  <c:txPr>
    <a:bodyPr/>
    <a:lstStyle/>
    <a:p>
      <a:pPr>
        <a:defRPr>
          <a:latin typeface="가는으뜸체" pitchFamily="18" charset="-127"/>
          <a:ea typeface="가는으뜸체" pitchFamily="18" charset="-127"/>
        </a:defRPr>
      </a:pPr>
      <a:endParaRPr lang="ko-KR"/>
    </a:p>
  </c:txPr>
  <c:externalData r:id="rId1"/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>
        <c:manualLayout>
          <c:layoutTarget val="inner"/>
          <c:xMode val="edge"/>
          <c:yMode val="edge"/>
          <c:x val="8.5043988269794715E-2"/>
          <c:y val="3.1199999999999999E-2"/>
          <c:w val="0.88161961769167496"/>
          <c:h val="0.83273784776902882"/>
        </c:manualLayout>
      </c:layout>
      <c:lineChart>
        <c:grouping val="standard"/>
        <c:ser>
          <c:idx val="0"/>
          <c:order val="0"/>
          <c:tx>
            <c:strRef>
              <c:f>데이터!$B$15</c:f>
              <c:strCache>
                <c:ptCount val="1"/>
                <c:pt idx="0">
                  <c:v>공공서비스</c:v>
                </c:pt>
              </c:strCache>
            </c:strRef>
          </c:tx>
          <c:spPr>
            <a:ln w="31750">
              <a:solidFill>
                <a:srgbClr val="FFC000"/>
              </a:solidFill>
              <a:prstDash val="solid"/>
            </a:ln>
          </c:spPr>
          <c:marker>
            <c:symbol val="circle"/>
            <c:size val="4"/>
            <c:spPr>
              <a:solidFill>
                <a:srgbClr val="FFFFFF"/>
              </a:solidFill>
              <a:ln>
                <a:solidFill>
                  <a:srgbClr val="FF0000"/>
                </a:solidFill>
              </a:ln>
            </c:spPr>
          </c:marker>
          <c:cat>
            <c:strRef>
              <c:f>데이터!$C$14:$V$14</c:f>
              <c:strCache>
                <c:ptCount val="19"/>
                <c:pt idx="0">
                  <c:v>17.1</c:v>
                </c:pt>
                <c:pt idx="6">
                  <c:v>7</c:v>
                </c:pt>
                <c:pt idx="12">
                  <c:v>18.1</c:v>
                </c:pt>
                <c:pt idx="18">
                  <c:v>7</c:v>
                </c:pt>
              </c:strCache>
            </c:strRef>
          </c:cat>
          <c:val>
            <c:numRef>
              <c:f>데이터!$C$15:$V$15</c:f>
              <c:numCache>
                <c:formatCode>#,##0.0</c:formatCode>
                <c:ptCount val="20"/>
                <c:pt idx="0">
                  <c:v>1.1000000000000001</c:v>
                </c:pt>
                <c:pt idx="1">
                  <c:v>1.1000000000000001</c:v>
                </c:pt>
                <c:pt idx="2">
                  <c:v>1</c:v>
                </c:pt>
                <c:pt idx="3">
                  <c:v>1.1000000000000001</c:v>
                </c:pt>
                <c:pt idx="4">
                  <c:v>1.1000000000000001</c:v>
                </c:pt>
                <c:pt idx="5">
                  <c:v>1</c:v>
                </c:pt>
                <c:pt idx="6">
                  <c:v>1</c:v>
                </c:pt>
                <c:pt idx="7">
                  <c:v>0.9</c:v>
                </c:pt>
                <c:pt idx="8">
                  <c:v>1</c:v>
                </c:pt>
                <c:pt idx="9">
                  <c:v>0.9</c:v>
                </c:pt>
                <c:pt idx="10">
                  <c:v>0.8</c:v>
                </c:pt>
                <c:pt idx="11">
                  <c:v>0.8</c:v>
                </c:pt>
                <c:pt idx="12">
                  <c:v>0.5</c:v>
                </c:pt>
                <c:pt idx="13">
                  <c:v>0.5</c:v>
                </c:pt>
                <c:pt idx="14">
                  <c:v>0.5</c:v>
                </c:pt>
                <c:pt idx="15">
                  <c:v>0.30000000000000032</c:v>
                </c:pt>
                <c:pt idx="16">
                  <c:v>0.1</c:v>
                </c:pt>
                <c:pt idx="17">
                  <c:v>0.2</c:v>
                </c:pt>
                <c:pt idx="18">
                  <c:v>0</c:v>
                </c:pt>
                <c:pt idx="19">
                  <c:v>-0.1</c:v>
                </c:pt>
              </c:numCache>
            </c:numRef>
          </c:val>
        </c:ser>
        <c:ser>
          <c:idx val="1"/>
          <c:order val="1"/>
          <c:tx>
            <c:strRef>
              <c:f>데이터!$B$16</c:f>
              <c:strCache>
                <c:ptCount val="1"/>
                <c:pt idx="0">
                  <c:v>개인서비스</c:v>
                </c:pt>
              </c:strCache>
            </c:strRef>
          </c:tx>
          <c:spPr>
            <a:ln w="31750">
              <a:solidFill>
                <a:srgbClr val="FF0000"/>
              </a:solidFill>
              <a:prstDash val="solid"/>
            </a:ln>
          </c:spPr>
          <c:marker>
            <c:symbol val="circle"/>
            <c:size val="4"/>
            <c:spPr>
              <a:solidFill>
                <a:sysClr val="window" lastClr="FFFFFF"/>
              </a:solidFill>
              <a:ln>
                <a:solidFill>
                  <a:srgbClr val="FFC000"/>
                </a:solidFill>
              </a:ln>
            </c:spPr>
          </c:marker>
          <c:cat>
            <c:strRef>
              <c:f>데이터!$C$14:$V$14</c:f>
              <c:strCache>
                <c:ptCount val="19"/>
                <c:pt idx="0">
                  <c:v>17.1</c:v>
                </c:pt>
                <c:pt idx="6">
                  <c:v>7</c:v>
                </c:pt>
                <c:pt idx="12">
                  <c:v>18.1</c:v>
                </c:pt>
                <c:pt idx="18">
                  <c:v>7</c:v>
                </c:pt>
              </c:strCache>
            </c:strRef>
          </c:cat>
          <c:val>
            <c:numRef>
              <c:f>데이터!$C$16:$V$16</c:f>
              <c:numCache>
                <c:formatCode>#,##0.0</c:formatCode>
                <c:ptCount val="20"/>
                <c:pt idx="0">
                  <c:v>2.8</c:v>
                </c:pt>
                <c:pt idx="1">
                  <c:v>2.7</c:v>
                </c:pt>
                <c:pt idx="2">
                  <c:v>2.7</c:v>
                </c:pt>
                <c:pt idx="3">
                  <c:v>2.8</c:v>
                </c:pt>
                <c:pt idx="4">
                  <c:v>2.4</c:v>
                </c:pt>
                <c:pt idx="5">
                  <c:v>2.2999999999999998</c:v>
                </c:pt>
                <c:pt idx="6">
                  <c:v>2.4</c:v>
                </c:pt>
                <c:pt idx="7">
                  <c:v>2.2999999999999998</c:v>
                </c:pt>
                <c:pt idx="8">
                  <c:v>2.2999999999999998</c:v>
                </c:pt>
                <c:pt idx="9">
                  <c:v>2.7</c:v>
                </c:pt>
                <c:pt idx="10">
                  <c:v>2.4</c:v>
                </c:pt>
                <c:pt idx="11">
                  <c:v>2.4</c:v>
                </c:pt>
                <c:pt idx="12">
                  <c:v>2</c:v>
                </c:pt>
                <c:pt idx="13">
                  <c:v>2.4</c:v>
                </c:pt>
                <c:pt idx="14">
                  <c:v>2.5</c:v>
                </c:pt>
                <c:pt idx="15">
                  <c:v>2.5</c:v>
                </c:pt>
                <c:pt idx="16">
                  <c:v>2.6</c:v>
                </c:pt>
                <c:pt idx="17">
                  <c:v>2.6</c:v>
                </c:pt>
                <c:pt idx="18">
                  <c:v>2.2000000000000002</c:v>
                </c:pt>
                <c:pt idx="19">
                  <c:v>2.4</c:v>
                </c:pt>
              </c:numCache>
            </c:numRef>
          </c:val>
        </c:ser>
        <c:marker val="1"/>
        <c:axId val="67219840"/>
        <c:axId val="67222528"/>
      </c:lineChart>
      <c:catAx>
        <c:axId val="67219840"/>
        <c:scaling>
          <c:orientation val="minMax"/>
        </c:scaling>
        <c:axPos val="b"/>
        <c:numFmt formatCode="@" sourceLinked="1"/>
        <c:majorTickMark val="in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67222528"/>
        <c:crosses val="autoZero"/>
        <c:auto val="1"/>
        <c:lblAlgn val="ctr"/>
        <c:lblOffset val="0"/>
        <c:tickLblSkip val="12"/>
        <c:tickMarkSkip val="1"/>
      </c:catAx>
      <c:valAx>
        <c:axId val="67222528"/>
        <c:scaling>
          <c:orientation val="minMax"/>
          <c:min val="-1"/>
        </c:scaling>
        <c:axPos val="l"/>
        <c:numFmt formatCode="#,##0" sourceLinked="0"/>
        <c:majorTickMark val="in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67219840"/>
        <c:crosses val="autoZero"/>
        <c:crossBetween val="between"/>
        <c:majorUnit val="1"/>
      </c:valAx>
      <c:spPr>
        <a:solidFill>
          <a:srgbClr val="FFFFFF"/>
        </a:solidFill>
        <a:ln w="12700">
          <a:solidFill>
            <a:srgbClr val="00000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67521287190090906"/>
          <c:y val="0.29565085643989131"/>
          <c:w val="0.25219941348973579"/>
          <c:h val="0.17241379310344862"/>
        </c:manualLayout>
      </c:layout>
      <c:spPr>
        <a:noFill/>
        <a:ln w="25400">
          <a:noFill/>
        </a:ln>
      </c:sp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가는으뜸체"/>
          <a:ea typeface="가는으뜸체"/>
          <a:cs typeface="가는으뜸체"/>
        </a:defRPr>
      </a:pPr>
      <a:endParaRPr lang="ko-KR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1111155862550418"/>
          <c:y val="4.9792187741238475E-2"/>
          <c:w val="0.85932188144001265"/>
          <c:h val="0.82021223817611033"/>
        </c:manualLayout>
      </c:layout>
      <c:lineChart>
        <c:grouping val="standard"/>
        <c:ser>
          <c:idx val="0"/>
          <c:order val="0"/>
          <c:tx>
            <c:strRef>
              <c:f>데이터!$B$10</c:f>
              <c:strCache>
                <c:ptCount val="1"/>
                <c:pt idx="0">
                  <c:v>전기 · 수도 · 가스</c:v>
                </c:pt>
              </c:strCache>
            </c:strRef>
          </c:tx>
          <c:spPr>
            <a:ln w="31750">
              <a:solidFill>
                <a:srgbClr val="0066CC"/>
              </a:solidFill>
              <a:prstDash val="solid"/>
            </a:ln>
          </c:spPr>
          <c:marker>
            <c:symbol val="circle"/>
            <c:size val="4"/>
            <c:spPr>
              <a:solidFill>
                <a:schemeClr val="bg1"/>
              </a:solidFill>
              <a:ln>
                <a:solidFill>
                  <a:srgbClr val="00B0F0"/>
                </a:solidFill>
              </a:ln>
            </c:spPr>
          </c:marker>
          <c:cat>
            <c:strRef>
              <c:f>데이터!$C$9:$V$9</c:f>
              <c:strCache>
                <c:ptCount val="19"/>
                <c:pt idx="0">
                  <c:v>17.1</c:v>
                </c:pt>
                <c:pt idx="6">
                  <c:v>7</c:v>
                </c:pt>
                <c:pt idx="12">
                  <c:v>18.1</c:v>
                </c:pt>
                <c:pt idx="18">
                  <c:v>7</c:v>
                </c:pt>
              </c:strCache>
            </c:strRef>
          </c:cat>
          <c:val>
            <c:numRef>
              <c:f>데이터!$C$10:$V$10</c:f>
              <c:numCache>
                <c:formatCode>#,##0.0</c:formatCode>
                <c:ptCount val="20"/>
                <c:pt idx="0">
                  <c:v>-8.3000000000000007</c:v>
                </c:pt>
                <c:pt idx="1">
                  <c:v>-8.3000000000000007</c:v>
                </c:pt>
                <c:pt idx="2">
                  <c:v>-3.9</c:v>
                </c:pt>
                <c:pt idx="3">
                  <c:v>-3.9</c:v>
                </c:pt>
                <c:pt idx="4">
                  <c:v>-1.6</c:v>
                </c:pt>
                <c:pt idx="5">
                  <c:v>-1.6</c:v>
                </c:pt>
                <c:pt idx="6">
                  <c:v>8</c:v>
                </c:pt>
                <c:pt idx="7">
                  <c:v>8</c:v>
                </c:pt>
                <c:pt idx="8">
                  <c:v>8</c:v>
                </c:pt>
                <c:pt idx="9">
                  <c:v>-1.6</c:v>
                </c:pt>
                <c:pt idx="10">
                  <c:v>-6.7</c:v>
                </c:pt>
                <c:pt idx="11">
                  <c:v>-1.5</c:v>
                </c:pt>
                <c:pt idx="12">
                  <c:v>-1.5</c:v>
                </c:pt>
                <c:pt idx="13">
                  <c:v>-1.5</c:v>
                </c:pt>
                <c:pt idx="14">
                  <c:v>-2.5</c:v>
                </c:pt>
                <c:pt idx="15">
                  <c:v>-2.5</c:v>
                </c:pt>
                <c:pt idx="16">
                  <c:v>-3.3</c:v>
                </c:pt>
                <c:pt idx="17">
                  <c:v>-3.3</c:v>
                </c:pt>
                <c:pt idx="18">
                  <c:v>-1.8</c:v>
                </c:pt>
                <c:pt idx="19">
                  <c:v>-8.9</c:v>
                </c:pt>
              </c:numCache>
            </c:numRef>
          </c:val>
        </c:ser>
        <c:marker val="1"/>
        <c:axId val="65808256"/>
        <c:axId val="65826816"/>
      </c:lineChart>
      <c:catAx>
        <c:axId val="65808256"/>
        <c:scaling>
          <c:orientation val="minMax"/>
        </c:scaling>
        <c:axPos val="b"/>
        <c:numFmt formatCode="@" sourceLinked="1"/>
        <c:majorTickMark val="in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65826816"/>
        <c:crosses val="autoZero"/>
        <c:auto val="1"/>
        <c:lblAlgn val="ctr"/>
        <c:lblOffset val="0"/>
        <c:tickLblSkip val="12"/>
        <c:tickMarkSkip val="1"/>
      </c:catAx>
      <c:valAx>
        <c:axId val="65826816"/>
        <c:scaling>
          <c:orientation val="minMax"/>
        </c:scaling>
        <c:axPos val="l"/>
        <c:numFmt formatCode="#,##0" sourceLinked="0"/>
        <c:majorTickMark val="in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65808256"/>
        <c:crosses val="autoZero"/>
        <c:crossBetween val="between"/>
        <c:majorUnit val="5"/>
      </c:valAx>
      <c:spPr>
        <a:solidFill>
          <a:srgbClr val="FFFFFF"/>
        </a:solidFill>
        <a:ln w="12700">
          <a:solidFill>
            <a:srgbClr val="000000"/>
          </a:solidFill>
          <a:prstDash val="solid"/>
        </a:ln>
      </c:spPr>
    </c:plotArea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가는으뜸체"/>
          <a:ea typeface="가는으뜸체"/>
          <a:cs typeface="가는으뜸체"/>
        </a:defRPr>
      </a:pPr>
      <a:endParaRPr lang="ko-KR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0.13169</cdr:x>
      <cdr:y>0.13805</cdr:y>
    </cdr:from>
    <cdr:to>
      <cdr:x>0.32305</cdr:x>
      <cdr:y>0.20875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09600" y="390526"/>
          <a:ext cx="885825" cy="2000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ko-KR" altLang="en-US" sz="1100"/>
        </a:p>
      </cdr:txBody>
    </cdr:sp>
  </cdr:relSizeAnchor>
  <cdr:relSizeAnchor xmlns:cdr="http://schemas.openxmlformats.org/drawingml/2006/chartDrawing">
    <cdr:from>
      <cdr:x>0.09921</cdr:x>
      <cdr:y>0.05234</cdr:y>
    </cdr:from>
    <cdr:to>
      <cdr:x>0.3404</cdr:x>
      <cdr:y>0.15335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428628" y="139456"/>
          <a:ext cx="1042057" cy="26912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ko-KR" sz="1000" b="0" dirty="0">
              <a:latin typeface="가는으뜸체" pitchFamily="18" charset="-127"/>
              <a:ea typeface="가는으뜸체" pitchFamily="18" charset="-127"/>
              <a:cs typeface="+mn-cs"/>
            </a:rPr>
            <a:t>(</a:t>
          </a:r>
          <a:r>
            <a:rPr lang="ko-KR" altLang="ko-KR" sz="1000" b="0" dirty="0" err="1">
              <a:latin typeface="가는으뜸체" pitchFamily="18" charset="-127"/>
              <a:ea typeface="가는으뜸체" pitchFamily="18" charset="-127"/>
              <a:cs typeface="+mn-cs"/>
            </a:rPr>
            <a:t>전년동월비</a:t>
          </a:r>
          <a:r>
            <a:rPr lang="en-US" altLang="ko-KR" sz="1000" b="0" dirty="0">
              <a:latin typeface="가는으뜸체" pitchFamily="18" charset="-127"/>
              <a:ea typeface="가는으뜸체" pitchFamily="18" charset="-127"/>
              <a:cs typeface="+mn-cs"/>
            </a:rPr>
            <a:t>, %)</a:t>
          </a:r>
          <a:endParaRPr lang="ko-KR" altLang="ko-KR" sz="1000" b="0" dirty="0">
            <a:latin typeface="가는으뜸체" pitchFamily="18" charset="-127"/>
            <a:ea typeface="가는으뜸체" pitchFamily="18" charset="-127"/>
            <a:cs typeface="+mn-cs"/>
          </a:endParaRPr>
        </a:p>
        <a:p xmlns:a="http://schemas.openxmlformats.org/drawingml/2006/main">
          <a:endParaRPr lang="ko-KR" altLang="en-US" sz="1050" b="0" dirty="0">
            <a:latin typeface="가는으뜸체" pitchFamily="18" charset="-127"/>
            <a:ea typeface="가는으뜸체" pitchFamily="18" charset="-127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0.06728</cdr:x>
      <cdr:y>0.05985</cdr:y>
    </cdr:from>
    <cdr:to>
      <cdr:x>0.34036</cdr:x>
      <cdr:y>0.18485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4018" y="138316"/>
          <a:ext cx="1071570" cy="2889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altLang="ko-KR" sz="1000" dirty="0" smtClean="0">
              <a:latin typeface="가는으뜸체" pitchFamily="18" charset="-127"/>
              <a:ea typeface="가는으뜸체" pitchFamily="18" charset="-127"/>
            </a:rPr>
            <a:t>(</a:t>
          </a:r>
          <a:r>
            <a:rPr lang="ko-KR" altLang="en-US" sz="1000" dirty="0" err="1" smtClean="0">
              <a:latin typeface="가는으뜸체" pitchFamily="18" charset="-127"/>
              <a:ea typeface="가는으뜸체" pitchFamily="18" charset="-127"/>
            </a:rPr>
            <a:t>전년동월비</a:t>
          </a:r>
          <a:r>
            <a:rPr lang="en-US" altLang="ko-KR" sz="1000" dirty="0" smtClean="0">
              <a:latin typeface="가는으뜸체" pitchFamily="18" charset="-127"/>
              <a:ea typeface="가는으뜸체" pitchFamily="18" charset="-127"/>
            </a:rPr>
            <a:t>, %)</a:t>
          </a:r>
          <a:endParaRPr lang="ko-KR" altLang="en-US" sz="1000" dirty="0">
            <a:latin typeface="가는으뜸체" pitchFamily="18" charset="-127"/>
            <a:ea typeface="가는으뜸체" pitchFamily="18" charset="-127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0.11801</cdr:x>
      <cdr:y>0.02894</cdr:y>
    </cdr:from>
    <cdr:to>
      <cdr:x>0.39109</cdr:x>
      <cdr:y>0.12166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63057" y="66878"/>
          <a:ext cx="1071570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ko-KR" sz="1050" dirty="0" smtClean="0">
              <a:latin typeface="가는으뜸체" pitchFamily="18" charset="-127"/>
              <a:ea typeface="가는으뜸체" pitchFamily="18" charset="-127"/>
            </a:rPr>
            <a:t>(</a:t>
          </a:r>
          <a:r>
            <a:rPr lang="ko-KR" altLang="en-US" sz="1050" dirty="0" err="1" smtClean="0">
              <a:latin typeface="가는으뜸체" pitchFamily="18" charset="-127"/>
              <a:ea typeface="가는으뜸체" pitchFamily="18" charset="-127"/>
            </a:rPr>
            <a:t>전년동월비</a:t>
          </a:r>
          <a:r>
            <a:rPr lang="en-US" altLang="ko-KR" sz="1050" dirty="0" smtClean="0">
              <a:latin typeface="가는으뜸체" pitchFamily="18" charset="-127"/>
              <a:ea typeface="가는으뜸체" pitchFamily="18" charset="-127"/>
            </a:rPr>
            <a:t>,%)</a:t>
          </a:r>
          <a:endParaRPr lang="ko-KR" altLang="en-US" sz="1050" dirty="0">
            <a:latin typeface="가는으뜸체" pitchFamily="18" charset="-127"/>
            <a:ea typeface="가는으뜸체" pitchFamily="18" charset="-127"/>
          </a:endParaRPr>
        </a:p>
      </cdr:txBody>
    </cdr:sp>
  </cdr:relSizeAnchor>
  <cdr:relSizeAnchor xmlns:cdr="http://schemas.openxmlformats.org/drawingml/2006/chartDrawing">
    <cdr:from>
      <cdr:x>0.66417</cdr:x>
      <cdr:y>0.02894</cdr:y>
    </cdr:from>
    <cdr:to>
      <cdr:x>0.92167</cdr:x>
      <cdr:y>0.15357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2606196" y="66878"/>
          <a:ext cx="1010423" cy="2880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en-US" altLang="ko-KR" sz="1000" dirty="0" smtClean="0">
              <a:latin typeface="가는으뜸체" pitchFamily="18" charset="-127"/>
              <a:ea typeface="가는으뜸체" pitchFamily="18" charset="-127"/>
            </a:rPr>
            <a:t>(</a:t>
          </a:r>
          <a:r>
            <a:rPr lang="ko-KR" altLang="en-US" sz="1000" dirty="0" err="1" smtClean="0">
              <a:latin typeface="가는으뜸체" pitchFamily="18" charset="-127"/>
              <a:ea typeface="가는으뜸체" pitchFamily="18" charset="-127"/>
            </a:rPr>
            <a:t>전년동월비</a:t>
          </a:r>
          <a:r>
            <a:rPr lang="en-US" altLang="ko-KR" sz="1000" dirty="0" smtClean="0">
              <a:latin typeface="가는으뜸체" pitchFamily="18" charset="-127"/>
              <a:ea typeface="가는으뜸체" pitchFamily="18" charset="-127"/>
            </a:rPr>
            <a:t>,%)</a:t>
          </a:r>
          <a:endParaRPr lang="ko-KR" altLang="en-US" sz="1000" dirty="0">
            <a:latin typeface="가는으뜸체" pitchFamily="18" charset="-127"/>
            <a:ea typeface="가는으뜸체" pitchFamily="18" charset="-127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0.11121</cdr:x>
      <cdr:y>0.73061</cdr:y>
    </cdr:from>
    <cdr:to>
      <cdr:x>0.47719</cdr:x>
      <cdr:y>0.85294</cdr:y>
    </cdr:to>
    <cdr:sp macro="" textlink="">
      <cdr:nvSpPr>
        <cdr:cNvPr id="4097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444899" y="1774572"/>
          <a:ext cx="1464113" cy="29712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18288" rIns="0" bIns="0" anchor="t" upright="1"/>
        <a:lstStyle xmlns:a="http://schemas.openxmlformats.org/drawingml/2006/main"/>
        <a:p xmlns:a="http://schemas.openxmlformats.org/drawingml/2006/main">
          <a:pPr algn="l" rtl="1">
            <a:defRPr sz="1000"/>
          </a:pPr>
          <a:r>
            <a:rPr lang="en-US" altLang="ko-KR" sz="1000" b="0" i="0" strike="noStrike" dirty="0">
              <a:solidFill>
                <a:srgbClr val="000000"/>
              </a:solidFill>
              <a:latin typeface="가는으뜸체"/>
              <a:ea typeface="가는으뜸체"/>
            </a:rPr>
            <a:t>(</a:t>
          </a:r>
          <a:r>
            <a:rPr lang="ko-KR" altLang="en-US" sz="1000" b="0" i="0" strike="noStrike" dirty="0" err="1">
              <a:solidFill>
                <a:srgbClr val="000000"/>
              </a:solidFill>
              <a:latin typeface="가는으뜸체"/>
              <a:ea typeface="가는으뜸체"/>
            </a:rPr>
            <a:t>전년동월비</a:t>
          </a:r>
          <a:r>
            <a:rPr lang="en-US" altLang="ko-KR" sz="1000" b="0" i="0" strike="noStrike" dirty="0">
              <a:solidFill>
                <a:srgbClr val="000000"/>
              </a:solidFill>
              <a:latin typeface="가는으뜸체"/>
              <a:ea typeface="가는으뜸체"/>
            </a:rPr>
            <a:t>, %)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0.12273</cdr:x>
      <cdr:y>0.09351</cdr:y>
    </cdr:from>
    <cdr:to>
      <cdr:x>0.41519</cdr:x>
      <cdr:y>0.20035</cdr:y>
    </cdr:to>
    <cdr:sp macro="" textlink="">
      <cdr:nvSpPr>
        <cdr:cNvPr id="2049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83092" y="180416"/>
          <a:ext cx="905363" cy="20252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18288" rIns="0" bIns="0" anchor="t" upright="1"/>
        <a:lstStyle xmlns:a="http://schemas.openxmlformats.org/drawingml/2006/main"/>
        <a:p xmlns:a="http://schemas.openxmlformats.org/drawingml/2006/main">
          <a:pPr algn="l" rtl="1">
            <a:defRPr sz="1000"/>
          </a:pPr>
          <a:r>
            <a:rPr lang="en-US" altLang="ko-KR" sz="850" b="0" i="0" strike="noStrike" dirty="0">
              <a:solidFill>
                <a:srgbClr val="000000"/>
              </a:solidFill>
              <a:latin typeface="가는으뜸체"/>
              <a:ea typeface="가는으뜸체"/>
            </a:rPr>
            <a:t>(</a:t>
          </a:r>
          <a:r>
            <a:rPr lang="ko-KR" altLang="en-US" sz="1000" b="0" i="0" strike="noStrike" dirty="0" err="1">
              <a:solidFill>
                <a:srgbClr val="000000"/>
              </a:solidFill>
              <a:latin typeface="가는으뜸체"/>
              <a:ea typeface="가는으뜸체"/>
            </a:rPr>
            <a:t>전년동월비</a:t>
          </a:r>
          <a:r>
            <a:rPr lang="en-US" altLang="ko-KR" sz="850" b="0" i="0" strike="noStrike" dirty="0">
              <a:solidFill>
                <a:srgbClr val="000000"/>
              </a:solidFill>
              <a:latin typeface="가는으뜸체"/>
              <a:ea typeface="가는으뜸체"/>
            </a:rPr>
            <a:t>, %)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14" tIns="45650" rIns="91314" bIns="45650" numCol="1" anchor="t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ct val="0"/>
              </a:spcBef>
              <a:buSzTx/>
              <a:buFontTx/>
              <a:buNone/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445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14" tIns="45650" rIns="91314" bIns="4565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SzTx/>
              <a:buFontTx/>
              <a:buNone/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14" tIns="45650" rIns="91314" bIns="45650" numCol="1" anchor="b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spcBef>
                <a:spcPct val="0"/>
              </a:spcBef>
              <a:buSzTx/>
              <a:buFontTx/>
              <a:buNone/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4450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14" tIns="45650" rIns="91314" bIns="4565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SzTx/>
              <a:buFontTx/>
              <a:buNone/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3E6CB309-F1FC-47A9-8871-25710ABF79C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54000" y="120650"/>
            <a:ext cx="6315075" cy="4737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234950" y="5060950"/>
            <a:ext cx="6334125" cy="4589463"/>
          </a:xfrm>
          <a:prstGeom prst="rect">
            <a:avLst/>
          </a:prstGeom>
          <a:solidFill>
            <a:srgbClr val="CCFFCC">
              <a:alpha val="3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314" tIns="45650" rIns="91314" bIns="456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산돌고딕B" pitchFamily="18" charset="-127"/>
        <a:ea typeface="산돌고딕B" pitchFamily="18" charset="-127"/>
        <a:cs typeface="+mn-cs"/>
      </a:defRPr>
    </a:lvl1pPr>
    <a:lvl2pPr marL="2667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산돌고딕B" pitchFamily="18" charset="-127"/>
        <a:ea typeface="산돌고딕B" pitchFamily="18" charset="-127"/>
        <a:cs typeface="+mn-cs"/>
      </a:defRPr>
    </a:lvl2pPr>
    <a:lvl3pPr marL="534988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산돌고딕B" pitchFamily="18" charset="-127"/>
        <a:ea typeface="산돌고딕B" pitchFamily="18" charset="-127"/>
        <a:cs typeface="+mn-cs"/>
      </a:defRPr>
    </a:lvl3pPr>
    <a:lvl4pPr marL="804863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산돌고딕B" pitchFamily="18" charset="-127"/>
        <a:ea typeface="산돌고딕B" pitchFamily="18" charset="-127"/>
        <a:cs typeface="+mn-cs"/>
      </a:defRPr>
    </a:lvl4pPr>
    <a:lvl5pPr marL="1082675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산돌고딕B" pitchFamily="18" charset="-127"/>
        <a:ea typeface="산돌고딕B" pitchFamily="18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  <p:transition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95288" y="1100138"/>
            <a:ext cx="3594100" cy="215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141788" y="1100138"/>
            <a:ext cx="3595687" cy="215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811838" y="107950"/>
            <a:ext cx="1925637" cy="315118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925" y="107950"/>
            <a:ext cx="5624513" cy="315118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pull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  <p:transition>
    <p:pull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pull dir="r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pull dir="r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95288" y="1100138"/>
            <a:ext cx="3594100" cy="215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141788" y="1100138"/>
            <a:ext cx="3595687" cy="215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pull dir="r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pull dir="r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pull dir="r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ll dir="r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pull dir="r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pull dir="r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pull dir="r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811838" y="107950"/>
            <a:ext cx="1925637" cy="315118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925" y="107950"/>
            <a:ext cx="5624513" cy="315118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100138"/>
            <a:ext cx="7342187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2051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925" y="107950"/>
            <a:ext cx="769778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2052" name="Text Box 7"/>
          <p:cNvSpPr txBox="1">
            <a:spLocks noChangeArrowheads="1"/>
          </p:cNvSpPr>
          <p:nvPr userDrawn="1"/>
        </p:nvSpPr>
        <p:spPr bwMode="auto">
          <a:xfrm>
            <a:off x="8820150" y="6527800"/>
            <a:ext cx="369888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 marL="185738" indent="-185738" eaLnBrk="0" hangingPunct="0"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hangingPunct="1">
              <a:lnSpc>
                <a:spcPct val="130000"/>
              </a:lnSpc>
              <a:buSzPct val="70000"/>
              <a:defRPr/>
            </a:pPr>
            <a:fld id="{62447811-3B10-4698-92A8-834606EDAB3B}" type="slidenum">
              <a:rPr lang="en-US" altLang="ko-KR" sz="1200" b="1" smtClean="0">
                <a:solidFill>
                  <a:schemeClr val="tx1"/>
                </a:solidFill>
                <a:latin typeface="Arial" charset="0"/>
              </a:rPr>
              <a:pPr eaLnBrk="1" hangingPunct="1">
                <a:lnSpc>
                  <a:spcPct val="130000"/>
                </a:lnSpc>
                <a:buSzPct val="70000"/>
                <a:defRPr/>
              </a:pPr>
              <a:t>‹#›</a:t>
            </a:fld>
            <a:endParaRPr lang="en-US" altLang="ko-KR" sz="1200" b="1" smtClean="0">
              <a:solidFill>
                <a:schemeClr val="tx1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ransition>
    <p:pull dir="rd"/>
  </p:transition>
  <p:timing>
    <p:tnLst>
      <p:par>
        <p:cTn id="1" dur="indefinite" restart="never" nodeType="tmRoot"/>
      </p:par>
    </p:tnLst>
  </p:timing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5pPr>
      <a:lvl6pPr marL="457200"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6pPr>
      <a:lvl7pPr marL="914400"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7pPr>
      <a:lvl8pPr marL="1371600"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8pPr>
      <a:lvl9pPr marL="1828800"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HY견고딕" pitchFamily="18" charset="-127"/>
          <a:ea typeface="HY견고딕" pitchFamily="18" charset="-127"/>
        </a:defRPr>
      </a:lvl9pPr>
    </p:titleStyle>
    <p:bodyStyle>
      <a:lvl1pPr marL="363538" indent="-363538" algn="l" rtl="0" eaLnBrk="0" fontAlgn="base" latinLnBrk="1" hangingPunct="0">
        <a:spcBef>
          <a:spcPct val="60000"/>
        </a:spcBef>
        <a:spcAft>
          <a:spcPct val="0"/>
        </a:spcAft>
        <a:buSzPct val="120000"/>
        <a:buBlip>
          <a:blip r:embed="rId14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623888" indent="-258763" algn="l" rtl="0" eaLnBrk="0" fontAlgn="base" latinLnBrk="1" hangingPunct="0">
        <a:spcBef>
          <a:spcPct val="60000"/>
        </a:spcBef>
        <a:spcAft>
          <a:spcPct val="0"/>
        </a:spcAft>
        <a:buSzPct val="70000"/>
        <a:buBlip>
          <a:blip r:embed="rId15"/>
        </a:buBlip>
        <a:defRPr kumimoji="1" sz="2000">
          <a:solidFill>
            <a:schemeClr val="tx1"/>
          </a:solidFill>
          <a:latin typeface="산돌고딕B" pitchFamily="18" charset="-127"/>
          <a:ea typeface="산돌고딕B" pitchFamily="18" charset="-127"/>
        </a:defRPr>
      </a:lvl2pPr>
      <a:lvl3pPr marL="862013" indent="-236538" algn="l" rtl="0" eaLnBrk="0" fontAlgn="base" latinLnBrk="1" hangingPunct="0">
        <a:spcBef>
          <a:spcPct val="6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산돌고딕B" pitchFamily="18" charset="-127"/>
          <a:ea typeface="산돌고딕B" pitchFamily="18" charset="-127"/>
        </a:defRPr>
      </a:lvl3pPr>
      <a:lvl4pPr marL="1143000" indent="-279400" algn="l" rtl="0" eaLnBrk="0" fontAlgn="base" latinLnBrk="1" hangingPunct="0">
        <a:spcBef>
          <a:spcPct val="6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산돌고딕B" pitchFamily="18" charset="-127"/>
          <a:ea typeface="산돌고딕B" pitchFamily="18" charset="-127"/>
        </a:defRPr>
      </a:lvl4pPr>
      <a:lvl5pPr marL="1392238" indent="-247650" algn="l" rtl="0" eaLnBrk="0" fontAlgn="base" latinLnBrk="1" hangingPunct="0">
        <a:spcBef>
          <a:spcPct val="6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산돌고딕B" pitchFamily="18" charset="-127"/>
          <a:ea typeface="산돌고딕B" pitchFamily="18" charset="-127"/>
        </a:defRPr>
      </a:lvl5pPr>
      <a:lvl6pPr marL="1849438" indent="-247650" algn="l" rtl="0" eaLnBrk="0" fontAlgn="base" latinLnBrk="1" hangingPunct="0">
        <a:spcBef>
          <a:spcPct val="6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산돌고딕B" pitchFamily="18" charset="-127"/>
          <a:ea typeface="산돌고딕B" pitchFamily="18" charset="-127"/>
        </a:defRPr>
      </a:lvl6pPr>
      <a:lvl7pPr marL="2306638" indent="-247650" algn="l" rtl="0" eaLnBrk="0" fontAlgn="base" latinLnBrk="1" hangingPunct="0">
        <a:spcBef>
          <a:spcPct val="6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산돌고딕B" pitchFamily="18" charset="-127"/>
          <a:ea typeface="산돌고딕B" pitchFamily="18" charset="-127"/>
        </a:defRPr>
      </a:lvl7pPr>
      <a:lvl8pPr marL="2763838" indent="-247650" algn="l" rtl="0" eaLnBrk="0" fontAlgn="base" latinLnBrk="1" hangingPunct="0">
        <a:spcBef>
          <a:spcPct val="6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산돌고딕B" pitchFamily="18" charset="-127"/>
          <a:ea typeface="산돌고딕B" pitchFamily="18" charset="-127"/>
        </a:defRPr>
      </a:lvl8pPr>
      <a:lvl9pPr marL="3221038" indent="-247650" algn="l" rtl="0" eaLnBrk="0" fontAlgn="base" latinLnBrk="1" hangingPunct="0">
        <a:spcBef>
          <a:spcPct val="6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산돌고딕B" pitchFamily="18" charset="-127"/>
          <a:ea typeface="산돌고딕B" pitchFamily="18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100138"/>
            <a:ext cx="7342187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307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925" y="107950"/>
            <a:ext cx="769778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3076" name="Text Box 7"/>
          <p:cNvSpPr txBox="1">
            <a:spLocks noChangeArrowheads="1"/>
          </p:cNvSpPr>
          <p:nvPr/>
        </p:nvSpPr>
        <p:spPr bwMode="auto">
          <a:xfrm>
            <a:off x="8820150" y="6527800"/>
            <a:ext cx="369888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 marL="185738" indent="-185738" eaLnBrk="0" hangingPunct="0"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defRPr kumimoji="1" sz="26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hangingPunct="1">
              <a:lnSpc>
                <a:spcPct val="130000"/>
              </a:lnSpc>
              <a:buSzPct val="70000"/>
              <a:defRPr/>
            </a:pPr>
            <a:fld id="{76073EA5-EA7A-489B-AF2C-5BC0C9083692}" type="slidenum">
              <a:rPr lang="en-US" altLang="ko-KR" sz="1200" b="1" smtClean="0">
                <a:solidFill>
                  <a:schemeClr val="tx1"/>
                </a:solidFill>
                <a:latin typeface="Arial" charset="0"/>
              </a:rPr>
              <a:pPr eaLnBrk="1" hangingPunct="1">
                <a:lnSpc>
                  <a:spcPct val="130000"/>
                </a:lnSpc>
                <a:buSzPct val="70000"/>
                <a:defRPr/>
              </a:pPr>
              <a:t>‹#›</a:t>
            </a:fld>
            <a:endParaRPr lang="en-US" altLang="ko-KR" sz="1200" b="1" smtClean="0">
              <a:solidFill>
                <a:schemeClr val="tx1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>
    <p:pull dir="rd"/>
  </p:transition>
  <p:timing>
    <p:tnLst>
      <p:par>
        <p:cTn id="1" dur="indefinite" restart="never" nodeType="tmRoot"/>
      </p:par>
    </p:tnLst>
  </p:timing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굴림" charset="-127"/>
          <a:ea typeface="굴림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굴림" charset="-127"/>
          <a:ea typeface="굴림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굴림" charset="-127"/>
          <a:ea typeface="굴림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굴림" charset="-127"/>
          <a:ea typeface="굴림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굴림" charset="-127"/>
          <a:ea typeface="굴림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굴림" charset="-127"/>
          <a:ea typeface="굴림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굴림" charset="-127"/>
          <a:ea typeface="굴림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굴림" charset="-127"/>
          <a:ea typeface="굴림" charset="-127"/>
        </a:defRPr>
      </a:lvl9pPr>
    </p:titleStyle>
    <p:bodyStyle>
      <a:lvl1pPr marL="363538" indent="-363538" algn="l" rtl="0" eaLnBrk="0" fontAlgn="base" latinLnBrk="1" hangingPunct="0">
        <a:spcBef>
          <a:spcPct val="60000"/>
        </a:spcBef>
        <a:spcAft>
          <a:spcPct val="0"/>
        </a:spcAft>
        <a:buSzPct val="120000"/>
        <a:buBlip>
          <a:blip r:embed="rId14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623888" indent="-258763" algn="l" rtl="0" eaLnBrk="0" fontAlgn="base" latinLnBrk="1" hangingPunct="0">
        <a:spcBef>
          <a:spcPct val="60000"/>
        </a:spcBef>
        <a:spcAft>
          <a:spcPct val="0"/>
        </a:spcAft>
        <a:buSzPct val="70000"/>
        <a:buBlip>
          <a:blip r:embed="rId15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862013" indent="-236538" algn="l" rtl="0" eaLnBrk="0" fontAlgn="base" latinLnBrk="1" hangingPunct="0">
        <a:spcBef>
          <a:spcPct val="6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3pPr>
      <a:lvl4pPr marL="1143000" indent="-279400" algn="l" rtl="0" eaLnBrk="0" fontAlgn="base" latinLnBrk="1" hangingPunct="0">
        <a:spcBef>
          <a:spcPct val="6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1392238" indent="-247650" algn="l" rtl="0" eaLnBrk="0" fontAlgn="base" latinLnBrk="1" hangingPunct="0">
        <a:spcBef>
          <a:spcPct val="6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1849438" indent="-247650" algn="l" rtl="0" fontAlgn="base" latinLnBrk="1">
        <a:spcBef>
          <a:spcPct val="6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306638" indent="-247650" algn="l" rtl="0" fontAlgn="base" latinLnBrk="1">
        <a:spcBef>
          <a:spcPct val="6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2763838" indent="-247650" algn="l" rtl="0" fontAlgn="base" latinLnBrk="1">
        <a:spcBef>
          <a:spcPct val="6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221038" indent="-247650" algn="l" rtl="0" fontAlgn="base" latinLnBrk="1">
        <a:spcBef>
          <a:spcPct val="6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3"/>
          <p:cNvSpPr txBox="1">
            <a:spLocks noChangeArrowheads="1"/>
          </p:cNvSpPr>
          <p:nvPr/>
        </p:nvSpPr>
        <p:spPr bwMode="auto">
          <a:xfrm>
            <a:off x="500034" y="1714488"/>
            <a:ext cx="814387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3600" dirty="0">
                <a:solidFill>
                  <a:srgbClr val="002060"/>
                </a:solidFill>
              </a:rPr>
              <a:t/>
            </a:r>
            <a:br>
              <a:rPr lang="en-US" altLang="ko-KR" sz="3600" dirty="0">
                <a:solidFill>
                  <a:srgbClr val="002060"/>
                </a:solidFill>
              </a:rPr>
            </a:br>
            <a:r>
              <a:rPr lang="ko-KR" altLang="en-US" sz="4800" dirty="0" smtClean="0">
                <a:solidFill>
                  <a:srgbClr val="002060"/>
                </a:solidFill>
              </a:rPr>
              <a:t>최근 물가동향과 대응방향</a:t>
            </a:r>
            <a:endParaRPr lang="ko-KR" altLang="en-US" sz="3200" dirty="0">
              <a:solidFill>
                <a:srgbClr val="002060"/>
              </a:solidFill>
            </a:endParaRPr>
          </a:p>
        </p:txBody>
      </p:sp>
      <p:sp>
        <p:nvSpPr>
          <p:cNvPr id="4100" name="TextBox 5"/>
          <p:cNvSpPr txBox="1">
            <a:spLocks noChangeArrowheads="1"/>
          </p:cNvSpPr>
          <p:nvPr/>
        </p:nvSpPr>
        <p:spPr bwMode="auto">
          <a:xfrm>
            <a:off x="500034" y="4714884"/>
            <a:ext cx="4572000" cy="112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800" dirty="0">
                <a:solidFill>
                  <a:srgbClr val="003366"/>
                </a:solidFill>
              </a:rPr>
              <a:t>경제정책국 </a:t>
            </a:r>
            <a:r>
              <a:rPr lang="ko-KR" altLang="en-US" sz="2800" dirty="0" smtClean="0">
                <a:solidFill>
                  <a:srgbClr val="003366"/>
                </a:solidFill>
              </a:rPr>
              <a:t>물가정책과</a:t>
            </a:r>
            <a:endParaRPr lang="en-US" altLang="ko-KR" sz="2800" dirty="0" smtClean="0">
              <a:solidFill>
                <a:srgbClr val="003366"/>
              </a:solidFill>
            </a:endParaRPr>
          </a:p>
          <a:p>
            <a:r>
              <a:rPr lang="ko-KR" altLang="en-US" sz="2800" dirty="0" smtClean="0">
                <a:solidFill>
                  <a:srgbClr val="003366"/>
                </a:solidFill>
              </a:rPr>
              <a:t>장보영 과장</a:t>
            </a:r>
            <a:endParaRPr lang="en-US" altLang="ko-KR" sz="2800" dirty="0">
              <a:solidFill>
                <a:srgbClr val="003366"/>
              </a:solidFill>
            </a:endParaRPr>
          </a:p>
        </p:txBody>
      </p:sp>
      <p:pic>
        <p:nvPicPr>
          <p:cNvPr id="4101" name="그림 6" descr="mi_kor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5857891"/>
            <a:ext cx="2589200" cy="800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8604448" y="6525344"/>
            <a:ext cx="432048" cy="3326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42844" y="142852"/>
            <a:ext cx="3123334" cy="584775"/>
          </a:xfrm>
          <a:prstGeom prst="rect">
            <a:avLst/>
          </a:prstGeom>
          <a:noFill/>
          <a:ln w="15875">
            <a:solidFill>
              <a:schemeClr val="accent3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1600" dirty="0" smtClean="0"/>
              <a:t>2018.9.17(</a:t>
            </a:r>
            <a:r>
              <a:rPr lang="ko-KR" altLang="en-US" sz="1600" dirty="0" smtClean="0"/>
              <a:t>월</a:t>
            </a:r>
            <a:r>
              <a:rPr lang="en-US" altLang="ko-KR" sz="1600" dirty="0" smtClean="0"/>
              <a:t>)</a:t>
            </a:r>
            <a:endParaRPr kumimoji="0" lang="en-US" altLang="ko-KR" sz="1600" dirty="0" smtClean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/>
              <a:t>전국물가감시 네트워크 교육</a:t>
            </a:r>
            <a:endParaRPr kumimoji="0" lang="en-US" altLang="ko-KR" sz="1600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8" descr="목차2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28728" y="1428736"/>
            <a:ext cx="67691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18" descr="목차2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71604" y="3071810"/>
            <a:ext cx="676910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19" descr="목차2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00166" y="4929198"/>
            <a:ext cx="67691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 Box 7"/>
          <p:cNvSpPr txBox="1">
            <a:spLocks noChangeArrowheads="1"/>
          </p:cNvSpPr>
          <p:nvPr/>
        </p:nvSpPr>
        <p:spPr bwMode="auto">
          <a:xfrm>
            <a:off x="8820150" y="6527800"/>
            <a:ext cx="268288" cy="330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85738" indent="-185738">
              <a:lnSpc>
                <a:spcPct val="130000"/>
              </a:lnSpc>
              <a:buSzPct val="70000"/>
            </a:pPr>
            <a:fld id="{FAB45F94-8950-43B1-8600-15B6E8EB08AB}" type="slidenum">
              <a:rPr lang="en-US" altLang="ko-KR" sz="1200" b="1">
                <a:solidFill>
                  <a:schemeClr val="tx1"/>
                </a:solidFill>
                <a:latin typeface="Arial" charset="0"/>
              </a:rPr>
              <a:pPr marL="185738" indent="-185738">
                <a:lnSpc>
                  <a:spcPct val="130000"/>
                </a:lnSpc>
                <a:buSzPct val="70000"/>
              </a:pPr>
              <a:t>1</a:t>
            </a:fld>
            <a:endParaRPr lang="en-US" altLang="ko-KR" sz="12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7" name="Text Box 25"/>
          <p:cNvSpPr txBox="1">
            <a:spLocks noChangeArrowheads="1"/>
          </p:cNvSpPr>
          <p:nvPr/>
        </p:nvSpPr>
        <p:spPr bwMode="auto">
          <a:xfrm>
            <a:off x="1695296" y="3357562"/>
            <a:ext cx="682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4000" b="1" dirty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Ⅱ</a:t>
            </a:r>
          </a:p>
        </p:txBody>
      </p:sp>
      <p:sp>
        <p:nvSpPr>
          <p:cNvPr id="5131" name="Text Box 25"/>
          <p:cNvSpPr txBox="1">
            <a:spLocks noChangeArrowheads="1"/>
          </p:cNvSpPr>
          <p:nvPr/>
        </p:nvSpPr>
        <p:spPr bwMode="auto">
          <a:xfrm>
            <a:off x="1599497" y="1643050"/>
            <a:ext cx="682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4000" b="1" dirty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Ⅰ</a:t>
            </a:r>
          </a:p>
        </p:txBody>
      </p:sp>
      <p:sp>
        <p:nvSpPr>
          <p:cNvPr id="5130" name="Text Box 23"/>
          <p:cNvSpPr txBox="1">
            <a:spLocks noChangeArrowheads="1"/>
          </p:cNvSpPr>
          <p:nvPr/>
        </p:nvSpPr>
        <p:spPr bwMode="auto">
          <a:xfrm>
            <a:off x="2500298" y="1766742"/>
            <a:ext cx="40005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2400" dirty="0" smtClean="0">
                <a:solidFill>
                  <a:srgbClr val="003366"/>
                </a:solidFill>
              </a:rPr>
              <a:t>소비자 물가지수 개요</a:t>
            </a:r>
            <a:endParaRPr lang="ko-KR" altLang="en-US" sz="2400" dirty="0">
              <a:solidFill>
                <a:srgbClr val="003366"/>
              </a:solidFill>
            </a:endParaRPr>
          </a:p>
        </p:txBody>
      </p:sp>
      <p:sp>
        <p:nvSpPr>
          <p:cNvPr id="5126" name="Text Box 23"/>
          <p:cNvSpPr txBox="1">
            <a:spLocks noChangeArrowheads="1"/>
          </p:cNvSpPr>
          <p:nvPr/>
        </p:nvSpPr>
        <p:spPr bwMode="auto">
          <a:xfrm>
            <a:off x="2571736" y="5286388"/>
            <a:ext cx="37274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2400" dirty="0" smtClean="0">
                <a:solidFill>
                  <a:srgbClr val="003366"/>
                </a:solidFill>
              </a:rPr>
              <a:t>정부의 대응방향</a:t>
            </a:r>
            <a:endParaRPr lang="ko-KR" altLang="en-US" sz="2400" dirty="0">
              <a:solidFill>
                <a:srgbClr val="003366"/>
              </a:solidFill>
            </a:endParaRPr>
          </a:p>
        </p:txBody>
      </p:sp>
      <p:sp>
        <p:nvSpPr>
          <p:cNvPr id="11" name="Text Box 25"/>
          <p:cNvSpPr txBox="1">
            <a:spLocks noChangeArrowheads="1"/>
          </p:cNvSpPr>
          <p:nvPr/>
        </p:nvSpPr>
        <p:spPr bwMode="auto">
          <a:xfrm>
            <a:off x="1643042" y="5143512"/>
            <a:ext cx="68800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4000" b="1" dirty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Ⅲ</a:t>
            </a:r>
          </a:p>
        </p:txBody>
      </p:sp>
      <p:sp>
        <p:nvSpPr>
          <p:cNvPr id="12" name="Text Box 23"/>
          <p:cNvSpPr txBox="1">
            <a:spLocks noChangeArrowheads="1"/>
          </p:cNvSpPr>
          <p:nvPr/>
        </p:nvSpPr>
        <p:spPr bwMode="auto">
          <a:xfrm>
            <a:off x="2571736" y="3500438"/>
            <a:ext cx="41434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2400" dirty="0" smtClean="0">
                <a:solidFill>
                  <a:srgbClr val="003366"/>
                </a:solidFill>
              </a:rPr>
              <a:t>최근 물가 동향 및 전망</a:t>
            </a:r>
            <a:endParaRPr lang="ko-KR" altLang="en-US" sz="2400" dirty="0">
              <a:solidFill>
                <a:srgbClr val="003366"/>
              </a:solidFill>
            </a:endParaRPr>
          </a:p>
        </p:txBody>
      </p:sp>
      <p:sp>
        <p:nvSpPr>
          <p:cNvPr id="13" name="Rectangle 9"/>
          <p:cNvSpPr txBox="1">
            <a:spLocks noChangeArrowheads="1"/>
          </p:cNvSpPr>
          <p:nvPr/>
        </p:nvSpPr>
        <p:spPr bwMode="auto">
          <a:xfrm>
            <a:off x="34925" y="107950"/>
            <a:ext cx="769778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defRPr/>
            </a:pP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 순   서</a:t>
            </a:r>
            <a:endParaRPr lang="en-US" altLang="ko-KR" sz="3000" kern="0" dirty="0"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8" descr="목차2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28728" y="1428736"/>
            <a:ext cx="67691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18" descr="목차2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71604" y="3071810"/>
            <a:ext cx="676910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19" descr="목차2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00166" y="4929198"/>
            <a:ext cx="67691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 Box 7"/>
          <p:cNvSpPr txBox="1">
            <a:spLocks noChangeArrowheads="1"/>
          </p:cNvSpPr>
          <p:nvPr/>
        </p:nvSpPr>
        <p:spPr bwMode="auto">
          <a:xfrm>
            <a:off x="8820150" y="6527800"/>
            <a:ext cx="268288" cy="330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85738" indent="-185738">
              <a:lnSpc>
                <a:spcPct val="130000"/>
              </a:lnSpc>
              <a:buSzPct val="70000"/>
            </a:pPr>
            <a:fld id="{FAB45F94-8950-43B1-8600-15B6E8EB08AB}" type="slidenum">
              <a:rPr lang="en-US" altLang="ko-KR" sz="1200" b="1">
                <a:solidFill>
                  <a:schemeClr val="tx1"/>
                </a:solidFill>
                <a:latin typeface="Arial" charset="0"/>
              </a:rPr>
              <a:pPr marL="185738" indent="-185738">
                <a:lnSpc>
                  <a:spcPct val="130000"/>
                </a:lnSpc>
                <a:buSzPct val="70000"/>
              </a:pPr>
              <a:t>2</a:t>
            </a:fld>
            <a:endParaRPr lang="en-US" altLang="ko-KR" sz="12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7" name="Text Box 25"/>
          <p:cNvSpPr txBox="1">
            <a:spLocks noChangeArrowheads="1"/>
          </p:cNvSpPr>
          <p:nvPr/>
        </p:nvSpPr>
        <p:spPr bwMode="auto">
          <a:xfrm>
            <a:off x="1695296" y="3357562"/>
            <a:ext cx="682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40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휴먼옛체" pitchFamily="2" charset="-127"/>
                <a:ea typeface="휴먼옛체" pitchFamily="2" charset="-127"/>
              </a:rPr>
              <a:t>Ⅱ</a:t>
            </a:r>
          </a:p>
        </p:txBody>
      </p:sp>
      <p:sp>
        <p:nvSpPr>
          <p:cNvPr id="5131" name="Text Box 25"/>
          <p:cNvSpPr txBox="1">
            <a:spLocks noChangeArrowheads="1"/>
          </p:cNvSpPr>
          <p:nvPr/>
        </p:nvSpPr>
        <p:spPr bwMode="auto">
          <a:xfrm>
            <a:off x="1599497" y="1643050"/>
            <a:ext cx="682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4000" b="1" dirty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Ⅰ</a:t>
            </a:r>
          </a:p>
        </p:txBody>
      </p:sp>
      <p:sp>
        <p:nvSpPr>
          <p:cNvPr id="5130" name="Text Box 23"/>
          <p:cNvSpPr txBox="1">
            <a:spLocks noChangeArrowheads="1"/>
          </p:cNvSpPr>
          <p:nvPr/>
        </p:nvSpPr>
        <p:spPr bwMode="auto">
          <a:xfrm>
            <a:off x="2500298" y="1766742"/>
            <a:ext cx="40005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2400" dirty="0" smtClean="0">
                <a:solidFill>
                  <a:srgbClr val="003366"/>
                </a:solidFill>
              </a:rPr>
              <a:t>소비자 물가지수 개요</a:t>
            </a:r>
            <a:endParaRPr lang="ko-KR" altLang="en-US" sz="2400" dirty="0">
              <a:solidFill>
                <a:srgbClr val="003366"/>
              </a:solidFill>
            </a:endParaRPr>
          </a:p>
        </p:txBody>
      </p:sp>
      <p:sp>
        <p:nvSpPr>
          <p:cNvPr id="5126" name="Text Box 23"/>
          <p:cNvSpPr txBox="1">
            <a:spLocks noChangeArrowheads="1"/>
          </p:cNvSpPr>
          <p:nvPr/>
        </p:nvSpPr>
        <p:spPr bwMode="auto">
          <a:xfrm>
            <a:off x="2571736" y="5286388"/>
            <a:ext cx="37274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정부의 대응방향</a:t>
            </a:r>
            <a:endParaRPr lang="ko-KR" altLang="en-US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Text Box 25"/>
          <p:cNvSpPr txBox="1">
            <a:spLocks noChangeArrowheads="1"/>
          </p:cNvSpPr>
          <p:nvPr/>
        </p:nvSpPr>
        <p:spPr bwMode="auto">
          <a:xfrm>
            <a:off x="1643042" y="5143512"/>
            <a:ext cx="68800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40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휴먼옛체" pitchFamily="2" charset="-127"/>
                <a:ea typeface="휴먼옛체" pitchFamily="2" charset="-127"/>
              </a:rPr>
              <a:t>Ⅲ</a:t>
            </a:r>
          </a:p>
        </p:txBody>
      </p:sp>
      <p:sp>
        <p:nvSpPr>
          <p:cNvPr id="12" name="Text Box 23"/>
          <p:cNvSpPr txBox="1">
            <a:spLocks noChangeArrowheads="1"/>
          </p:cNvSpPr>
          <p:nvPr/>
        </p:nvSpPr>
        <p:spPr bwMode="auto">
          <a:xfrm>
            <a:off x="2571736" y="3500438"/>
            <a:ext cx="41434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최근 물가 동향 및 전망</a:t>
            </a:r>
            <a:endParaRPr lang="ko-KR" altLang="en-US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Rectangle 9"/>
          <p:cNvSpPr txBox="1">
            <a:spLocks noChangeArrowheads="1"/>
          </p:cNvSpPr>
          <p:nvPr/>
        </p:nvSpPr>
        <p:spPr bwMode="auto">
          <a:xfrm>
            <a:off x="34925" y="107950"/>
            <a:ext cx="769778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defRPr/>
            </a:pP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 순   서</a:t>
            </a:r>
            <a:endParaRPr lang="en-US" altLang="ko-KR" sz="3000" kern="0" dirty="0"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 txBox="1">
            <a:spLocks noChangeArrowheads="1"/>
          </p:cNvSpPr>
          <p:nvPr/>
        </p:nvSpPr>
        <p:spPr bwMode="auto">
          <a:xfrm>
            <a:off x="34925" y="107950"/>
            <a:ext cx="769778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200" b="1" dirty="0" smtClean="0">
                <a:solidFill>
                  <a:schemeClr val="accent3"/>
                </a:solidFill>
                <a:latin typeface="휴먼옛체" pitchFamily="2" charset="-127"/>
                <a:ea typeface="휴먼옛체" pitchFamily="2" charset="-127"/>
              </a:rPr>
              <a:t>Ⅰ </a:t>
            </a: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소비자 물가지수 개요</a:t>
            </a: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(1)</a:t>
            </a:r>
            <a:endParaRPr lang="en-US" altLang="ko-KR" sz="3000" kern="0" dirty="0"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grpSp>
        <p:nvGrpSpPr>
          <p:cNvPr id="17" name="그룹 10"/>
          <p:cNvGrpSpPr>
            <a:grpSpLocks/>
          </p:cNvGrpSpPr>
          <p:nvPr/>
        </p:nvGrpSpPr>
        <p:grpSpPr bwMode="auto">
          <a:xfrm>
            <a:off x="409575" y="1142983"/>
            <a:ext cx="8156575" cy="4857766"/>
            <a:chOff x="447675" y="1171007"/>
            <a:chExt cx="8156575" cy="4461142"/>
          </a:xfrm>
        </p:grpSpPr>
        <p:sp>
          <p:nvSpPr>
            <p:cNvPr id="18" name="AutoShape 8"/>
            <p:cNvSpPr>
              <a:spLocks noChangeArrowheads="1"/>
            </p:cNvSpPr>
            <p:nvPr/>
          </p:nvSpPr>
          <p:spPr bwMode="auto">
            <a:xfrm>
              <a:off x="611188" y="1504878"/>
              <a:ext cx="7993062" cy="4127271"/>
            </a:xfrm>
            <a:prstGeom prst="roundRect">
              <a:avLst>
                <a:gd name="adj" fmla="val 3556"/>
              </a:avLst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lnSpc>
                  <a:spcPct val="130000"/>
                </a:lnSpc>
                <a:buSzPct val="70000"/>
                <a:buFontTx/>
                <a:buChar char="•"/>
                <a:defRPr/>
              </a:pPr>
              <a:endParaRPr lang="ko-KR" altLang="en-US" sz="1800">
                <a:solidFill>
                  <a:schemeClr val="tx1"/>
                </a:solidFill>
              </a:endParaRPr>
            </a:p>
          </p:txBody>
        </p:sp>
        <p:sp>
          <p:nvSpPr>
            <p:cNvPr id="19" name="AutoShape 7"/>
            <p:cNvSpPr>
              <a:spLocks noChangeArrowheads="1"/>
            </p:cNvSpPr>
            <p:nvPr/>
          </p:nvSpPr>
          <p:spPr bwMode="auto">
            <a:xfrm>
              <a:off x="447675" y="1171007"/>
              <a:ext cx="3519483" cy="462165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98000" anchor="ctr"/>
            <a:lstStyle/>
            <a:p>
              <a:pPr>
                <a:spcBef>
                  <a:spcPct val="0"/>
                </a:spcBef>
                <a:defRPr/>
              </a:pPr>
              <a:r>
                <a:rPr lang="ko-KR" altLang="en-US" sz="2200" dirty="0" smtClean="0">
                  <a:latin typeface="HY헤드라인M" pitchFamily="18" charset="-127"/>
                  <a:ea typeface="HY헤드라인M" pitchFamily="18" charset="-127"/>
                </a:rPr>
                <a:t>소비자 물가지수의 개념</a:t>
              </a:r>
              <a:endParaRPr lang="en-US" altLang="ko-KR" sz="2200" dirty="0" smtClean="0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571500" y="2000250"/>
            <a:ext cx="8001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ko-KR" altLang="en-US" sz="2000" dirty="0" smtClean="0">
                <a:solidFill>
                  <a:schemeClr val="tx1"/>
                </a:solidFill>
              </a:rPr>
              <a:t>가구에서 일상생활을 영위하기 위해 구입하는 </a:t>
            </a:r>
            <a:r>
              <a:rPr lang="ko-KR" altLang="en-US" sz="2000" dirty="0" smtClean="0">
                <a:solidFill>
                  <a:schemeClr val="tx2"/>
                </a:solidFill>
              </a:rPr>
              <a:t>상품과 서비스</a:t>
            </a:r>
            <a:r>
              <a:rPr lang="ko-KR" altLang="en-US" sz="2000" dirty="0" smtClean="0">
                <a:solidFill>
                  <a:schemeClr val="tx1"/>
                </a:solidFill>
              </a:rPr>
              <a:t>의 </a:t>
            </a:r>
            <a:r>
              <a:rPr lang="ko-KR" altLang="en-US" sz="2000" dirty="0" smtClean="0">
                <a:solidFill>
                  <a:schemeClr val="tx2"/>
                </a:solidFill>
              </a:rPr>
              <a:t>평균적인 가격변동을 측정</a:t>
            </a:r>
            <a:r>
              <a:rPr lang="ko-KR" altLang="en-US" sz="2000" dirty="0" smtClean="0">
                <a:solidFill>
                  <a:schemeClr val="tx1"/>
                </a:solidFill>
              </a:rPr>
              <a:t>한 지수</a:t>
            </a:r>
            <a:endParaRPr lang="ko-KR" altLang="en-US" sz="2000" dirty="0">
              <a:solidFill>
                <a:schemeClr val="tx1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ko-KR" altLang="en-US" sz="2000" dirty="0" smtClean="0">
                <a:solidFill>
                  <a:schemeClr val="tx1"/>
                </a:solidFill>
              </a:rPr>
              <a:t>지수 기준연도 </a:t>
            </a:r>
            <a:r>
              <a:rPr lang="en-US" altLang="ko-KR" sz="2000" dirty="0" smtClean="0">
                <a:solidFill>
                  <a:schemeClr val="tx1"/>
                </a:solidFill>
              </a:rPr>
              <a:t>: </a:t>
            </a:r>
            <a:r>
              <a:rPr lang="en-US" altLang="ko-KR" sz="2000" dirty="0" smtClean="0">
                <a:solidFill>
                  <a:schemeClr val="tx2"/>
                </a:solidFill>
              </a:rPr>
              <a:t>2015</a:t>
            </a:r>
            <a:r>
              <a:rPr lang="ko-KR" altLang="en-US" sz="2000" dirty="0" smtClean="0">
                <a:solidFill>
                  <a:schemeClr val="tx2"/>
                </a:solidFill>
              </a:rPr>
              <a:t>년 </a:t>
            </a:r>
            <a:r>
              <a:rPr lang="en-US" altLang="ko-KR" sz="2000" dirty="0" smtClean="0">
                <a:solidFill>
                  <a:schemeClr val="tx2"/>
                </a:solidFill>
              </a:rPr>
              <a:t>100</a:t>
            </a: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ko-KR" altLang="en-US" sz="2000" dirty="0" smtClean="0">
                <a:solidFill>
                  <a:schemeClr val="tx1"/>
                </a:solidFill>
              </a:rPr>
              <a:t>조사품목 </a:t>
            </a:r>
            <a:r>
              <a:rPr lang="en-US" altLang="ko-KR" sz="2000" dirty="0" smtClean="0">
                <a:solidFill>
                  <a:schemeClr val="tx1"/>
                </a:solidFill>
              </a:rPr>
              <a:t>:  </a:t>
            </a:r>
            <a:r>
              <a:rPr lang="ko-KR" altLang="en-US" sz="2000" dirty="0" smtClean="0">
                <a:solidFill>
                  <a:schemeClr val="tx1"/>
                </a:solidFill>
              </a:rPr>
              <a:t>상품 및 서비스 </a:t>
            </a:r>
            <a:r>
              <a:rPr lang="en-US" altLang="ko-KR" sz="2000" dirty="0" smtClean="0">
                <a:solidFill>
                  <a:schemeClr val="tx2"/>
                </a:solidFill>
              </a:rPr>
              <a:t>460</a:t>
            </a:r>
            <a:r>
              <a:rPr lang="ko-KR" altLang="en-US" sz="2000" dirty="0" smtClean="0">
                <a:solidFill>
                  <a:schemeClr val="tx2"/>
                </a:solidFill>
              </a:rPr>
              <a:t>개 품목</a:t>
            </a:r>
            <a:endParaRPr lang="en-US" altLang="ko-KR" sz="2000" dirty="0" smtClean="0">
              <a:solidFill>
                <a:schemeClr val="tx2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ko-KR" altLang="en-US" sz="2000" dirty="0" smtClean="0">
                <a:solidFill>
                  <a:schemeClr val="accent4"/>
                </a:solidFill>
              </a:rPr>
              <a:t>가중치 </a:t>
            </a:r>
            <a:r>
              <a:rPr lang="en-US" altLang="ko-KR" sz="2000" dirty="0" smtClean="0">
                <a:solidFill>
                  <a:schemeClr val="accent4"/>
                </a:solidFill>
              </a:rPr>
              <a:t>: 2015</a:t>
            </a:r>
            <a:r>
              <a:rPr lang="ko-KR" altLang="en-US" sz="2000" dirty="0" smtClean="0">
                <a:solidFill>
                  <a:schemeClr val="accent4"/>
                </a:solidFill>
              </a:rPr>
              <a:t>년 전국가구 </a:t>
            </a:r>
            <a:r>
              <a:rPr lang="ko-KR" altLang="en-US" sz="2000" dirty="0" smtClean="0">
                <a:solidFill>
                  <a:schemeClr val="tx2"/>
                </a:solidFill>
              </a:rPr>
              <a:t>월평균 소비지출액</a:t>
            </a:r>
            <a:r>
              <a:rPr lang="ko-KR" altLang="en-US" sz="2000" dirty="0" smtClean="0">
                <a:solidFill>
                  <a:schemeClr val="accent4"/>
                </a:solidFill>
              </a:rPr>
              <a:t>에서 </a:t>
            </a:r>
            <a:r>
              <a:rPr lang="ko-KR" altLang="en-US" sz="2000" dirty="0" smtClean="0">
                <a:solidFill>
                  <a:schemeClr val="tx2"/>
                </a:solidFill>
              </a:rPr>
              <a:t>각 품목</a:t>
            </a:r>
            <a:r>
              <a:rPr lang="ko-KR" altLang="en-US" sz="2000" dirty="0" smtClean="0">
                <a:solidFill>
                  <a:schemeClr val="accent4"/>
                </a:solidFill>
              </a:rPr>
              <a:t>이</a:t>
            </a:r>
            <a:r>
              <a:rPr lang="ko-KR" altLang="en-US" sz="2000" dirty="0" smtClean="0">
                <a:solidFill>
                  <a:srgbClr val="C00000"/>
                </a:solidFill>
              </a:rPr>
              <a:t> </a:t>
            </a:r>
            <a:endParaRPr lang="en-US" altLang="ko-KR" sz="2000" dirty="0" smtClean="0">
              <a:solidFill>
                <a:srgbClr val="C00000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r>
              <a:rPr lang="en-US" altLang="ko-KR" sz="2000" dirty="0" smtClean="0">
                <a:solidFill>
                  <a:srgbClr val="C00000"/>
                </a:solidFill>
              </a:rPr>
              <a:t>               </a:t>
            </a:r>
            <a:r>
              <a:rPr lang="ko-KR" altLang="en-US" sz="2000" dirty="0" smtClean="0">
                <a:solidFill>
                  <a:schemeClr val="accent4"/>
                </a:solidFill>
              </a:rPr>
              <a:t>차지하는</a:t>
            </a:r>
            <a:r>
              <a:rPr lang="ko-KR" altLang="en-US" sz="2000" dirty="0" smtClean="0">
                <a:solidFill>
                  <a:srgbClr val="C00000"/>
                </a:solidFill>
              </a:rPr>
              <a:t> </a:t>
            </a:r>
            <a:r>
              <a:rPr lang="ko-KR" altLang="en-US" sz="2000" dirty="0" smtClean="0">
                <a:solidFill>
                  <a:schemeClr val="tx2"/>
                </a:solidFill>
              </a:rPr>
              <a:t>비중</a:t>
            </a:r>
            <a:r>
              <a:rPr lang="ko-KR" altLang="en-US" sz="2000" dirty="0" smtClean="0">
                <a:solidFill>
                  <a:schemeClr val="accent4"/>
                </a:solidFill>
              </a:rPr>
              <a:t> </a:t>
            </a:r>
            <a:r>
              <a:rPr lang="en-US" altLang="ko-KR" sz="2000" dirty="0" smtClean="0">
                <a:solidFill>
                  <a:schemeClr val="accent4"/>
                </a:solidFill>
              </a:rPr>
              <a:t>(1,000</a:t>
            </a:r>
            <a:r>
              <a:rPr lang="ko-KR" altLang="en-US" sz="2000" dirty="0" smtClean="0">
                <a:solidFill>
                  <a:schemeClr val="accent4"/>
                </a:solidFill>
              </a:rPr>
              <a:t>분비로 산출</a:t>
            </a:r>
            <a:r>
              <a:rPr lang="en-US" altLang="ko-KR" sz="2000" dirty="0" smtClean="0">
                <a:solidFill>
                  <a:schemeClr val="accent4"/>
                </a:solidFill>
              </a:rPr>
              <a:t>)</a:t>
            </a:r>
            <a:endParaRPr lang="en-US" altLang="ko-KR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8"/>
          <p:cNvSpPr>
            <a:spLocks noChangeArrowheads="1"/>
          </p:cNvSpPr>
          <p:nvPr/>
        </p:nvSpPr>
        <p:spPr bwMode="auto">
          <a:xfrm>
            <a:off x="214282" y="1285860"/>
            <a:ext cx="8786874" cy="5000660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67542" y="1628802"/>
          <a:ext cx="8280921" cy="4443408"/>
        </p:xfrm>
        <a:graphic>
          <a:graphicData uri="http://schemas.openxmlformats.org/drawingml/2006/table">
            <a:tbl>
              <a:tblPr/>
              <a:tblGrid>
                <a:gridCol w="1318376"/>
                <a:gridCol w="1428760"/>
                <a:gridCol w="785818"/>
                <a:gridCol w="857256"/>
                <a:gridCol w="1143008"/>
                <a:gridCol w="1200099"/>
                <a:gridCol w="773802"/>
                <a:gridCol w="773802"/>
              </a:tblGrid>
              <a:tr h="49371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부   문</a:t>
                      </a:r>
                      <a:endParaRPr lang="ko-KR" altLang="en-US" sz="1600" b="0" i="0" u="none" strike="noStrike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분류명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품목</a:t>
                      </a:r>
                      <a:r>
                        <a:rPr lang="en-US" altLang="ko-KR" sz="1600" b="0" i="0" u="none" strike="noStrike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600" b="0" i="0" u="none" strike="noStrike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</a:t>
                      </a:r>
                      <a:r>
                        <a:rPr lang="en-US" altLang="ko-KR" sz="1600" b="0" i="0" u="none" strike="noStrike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600" b="0" i="0" u="none" strike="noStrike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가중치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부   문</a:t>
                      </a:r>
                      <a:endParaRPr lang="ko-KR" altLang="en-US" sz="1600" b="0" i="0" u="none" strike="noStrike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분류명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품목</a:t>
                      </a:r>
                      <a:r>
                        <a:rPr lang="en-US" altLang="ko-KR" sz="1600" b="0" i="0" u="none" strike="noStrike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600" b="0" i="0" u="none" strike="noStrike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</a:t>
                      </a:r>
                      <a:r>
                        <a:rPr lang="en-US" altLang="ko-KR" sz="1600" b="0" i="0" u="none" strike="noStrike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600" b="0" i="0" u="none" strike="noStrike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가중치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93712">
                <a:tc rowSpan="3"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농축수산물</a:t>
                      </a:r>
                      <a:endParaRPr lang="en-US" altLang="ko-KR" sz="16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l" fontAlgn="ctr"/>
                      <a:endParaRPr lang="en-US" altLang="ko-KR" sz="8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l" fontAlgn="ctr"/>
                      <a:r>
                        <a:rPr lang="en-US" altLang="ko-KR" sz="1600" b="0" i="0" u="none" strike="noStrike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(73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, 77.9)</a:t>
                      </a:r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　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농산물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53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41.9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7"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endParaRPr lang="en-US" altLang="ko-KR" sz="16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공업제품</a:t>
                      </a:r>
                      <a:endParaRPr lang="en-US" altLang="ko-KR" sz="16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l" fontAlgn="ctr"/>
                      <a:r>
                        <a:rPr lang="en-US" altLang="ko-KR" sz="8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</a:p>
                    <a:p>
                      <a:pPr algn="l" fontAlgn="ctr"/>
                      <a:endParaRPr lang="en-US" altLang="ko-KR" sz="8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l" fontAlgn="ctr"/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 (231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, 325.8)</a:t>
                      </a:r>
                    </a:p>
                    <a:p>
                      <a:pPr algn="l" fontAlgn="ctr"/>
                      <a:endParaRPr lang="en-US" altLang="ko-KR" sz="1200" b="0" i="0" u="none" strike="noStrike" baseline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l" fontAlgn="ctr"/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 (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석유류 포함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  <a:p>
                      <a:pPr algn="l" fontAlgn="ctr"/>
                      <a:endParaRPr lang="en-US" altLang="ko-KR" sz="1200" b="0" i="0" u="none" strike="noStrike" baseline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l" fontAlgn="ctr"/>
                      <a:endParaRPr lang="ko-KR" altLang="en-US" sz="12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l" fontAlgn="ctr"/>
                      <a:endParaRPr lang="ko-KR" altLang="en-US" sz="16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의약품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13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14.0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93712"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축산물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6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24.1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화장품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6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12.1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3712"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수산물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14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11.9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600" b="0" i="0" u="none" strike="noStrike" dirty="0" err="1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기타비내구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58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57.4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71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전기수도가스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전기수도가스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4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44.4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가공식품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70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70.1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71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집세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집세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93.2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내구재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45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64.8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71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공공서비스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공공서비스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32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145.1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섬유제품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25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54.6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71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개인서비스</a:t>
                      </a:r>
                      <a:endParaRPr lang="en-US" altLang="ko-KR" sz="16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l" fontAlgn="ctr"/>
                      <a:endParaRPr lang="en-US" altLang="ko-KR" sz="8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l" fontAlgn="ctr"/>
                      <a:r>
                        <a:rPr lang="en-US" altLang="ko-KR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(118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, 313.6)</a:t>
                      </a:r>
                      <a:endParaRPr lang="ko-KR" altLang="en-US" sz="16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외식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39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125.8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출판물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8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6.2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712"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외식 </a:t>
                      </a:r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제외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79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187.8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600" b="0" i="0" u="none" strike="noStrike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4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0" i="0" u="none" strike="noStrike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석유류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6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46.6</a:t>
                      </a:r>
                    </a:p>
                  </a:txBody>
                  <a:tcPr marL="6896" marR="6896" marT="68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9"/>
          <p:cNvSpPr txBox="1">
            <a:spLocks noChangeArrowheads="1"/>
          </p:cNvSpPr>
          <p:nvPr/>
        </p:nvSpPr>
        <p:spPr bwMode="auto">
          <a:xfrm>
            <a:off x="34925" y="107950"/>
            <a:ext cx="769778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200" b="1" dirty="0" smtClean="0">
                <a:solidFill>
                  <a:schemeClr val="accent3"/>
                </a:solidFill>
                <a:latin typeface="휴먼옛체" pitchFamily="2" charset="-127"/>
                <a:ea typeface="휴먼옛체" pitchFamily="2" charset="-127"/>
              </a:rPr>
              <a:t>Ⅰ </a:t>
            </a: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소비자 물가지수 개요</a:t>
            </a: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(2)</a:t>
            </a:r>
            <a:endParaRPr lang="en-US" altLang="ko-KR" sz="3000" kern="0" dirty="0"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sp>
        <p:nvSpPr>
          <p:cNvPr id="7" name="AutoShape 7"/>
          <p:cNvSpPr>
            <a:spLocks noChangeArrowheads="1"/>
          </p:cNvSpPr>
          <p:nvPr/>
        </p:nvSpPr>
        <p:spPr bwMode="auto">
          <a:xfrm>
            <a:off x="142844" y="1000108"/>
            <a:ext cx="3571900" cy="500066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98000" anchor="ctr"/>
          <a:lstStyle/>
          <a:p>
            <a:pPr>
              <a:spcBef>
                <a:spcPct val="0"/>
              </a:spcBef>
              <a:defRPr/>
            </a:pP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소비자 물가지수의</a:t>
            </a:r>
            <a:r>
              <a:rPr lang="ko-KR" altLang="en-US" sz="2300" dirty="0" smtClean="0">
                <a:latin typeface="HY헤드라인M" pitchFamily="18" charset="-127"/>
                <a:ea typeface="HY헤드라인M" pitchFamily="18" charset="-127"/>
              </a:rPr>
              <a:t> 구성</a:t>
            </a:r>
            <a:endParaRPr lang="ko-KR" altLang="en-US" sz="230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utoShape 8"/>
          <p:cNvSpPr>
            <a:spLocks noChangeArrowheads="1"/>
          </p:cNvSpPr>
          <p:nvPr/>
        </p:nvSpPr>
        <p:spPr bwMode="auto">
          <a:xfrm>
            <a:off x="573088" y="1506538"/>
            <a:ext cx="7993062" cy="2138486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19" name="AutoShape 7"/>
          <p:cNvSpPr>
            <a:spLocks noChangeArrowheads="1"/>
          </p:cNvSpPr>
          <p:nvPr/>
        </p:nvSpPr>
        <p:spPr bwMode="auto">
          <a:xfrm>
            <a:off x="409575" y="1142984"/>
            <a:ext cx="3805235" cy="503254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98000" anchor="ctr"/>
          <a:lstStyle/>
          <a:p>
            <a:pPr>
              <a:spcBef>
                <a:spcPct val="0"/>
              </a:spcBef>
              <a:defRPr/>
            </a:pP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농산물 및 석유류 제외지수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571500" y="1844824"/>
            <a:ext cx="8001000" cy="1788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ko-KR" altLang="en-US" sz="2000" dirty="0" smtClean="0">
                <a:solidFill>
                  <a:schemeClr val="tx1"/>
                </a:solidFill>
              </a:rPr>
              <a:t>계절적인 요인이나 일시적인 충격에 의한 물가변동을 제외하고 </a:t>
            </a:r>
            <a:r>
              <a:rPr lang="ko-KR" altLang="en-US" sz="2000" dirty="0" smtClean="0">
                <a:solidFill>
                  <a:srgbClr val="004E6D"/>
                </a:solidFill>
              </a:rPr>
              <a:t>장기적인 추세</a:t>
            </a:r>
            <a:r>
              <a:rPr lang="ko-KR" altLang="en-US" sz="2000" dirty="0" smtClean="0">
                <a:solidFill>
                  <a:schemeClr val="tx1"/>
                </a:solidFill>
              </a:rPr>
              <a:t>를 </a:t>
            </a:r>
            <a:r>
              <a:rPr lang="ko-KR" altLang="en-US" sz="2000" dirty="0" smtClean="0">
                <a:solidFill>
                  <a:srgbClr val="004E6D"/>
                </a:solidFill>
              </a:rPr>
              <a:t>파악</a:t>
            </a:r>
            <a:r>
              <a:rPr lang="ko-KR" altLang="en-US" sz="2000" dirty="0" smtClean="0">
                <a:solidFill>
                  <a:schemeClr val="tx1"/>
                </a:solidFill>
              </a:rPr>
              <a:t>하기 위한 지수</a:t>
            </a:r>
            <a:endParaRPr lang="ko-KR" altLang="en-US" sz="2000" dirty="0">
              <a:solidFill>
                <a:schemeClr val="tx1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ko-KR" altLang="en-US" sz="2000" dirty="0" smtClean="0">
                <a:solidFill>
                  <a:schemeClr val="tx1"/>
                </a:solidFill>
              </a:rPr>
              <a:t>농산물과 석유류를 제외한 </a:t>
            </a:r>
            <a:r>
              <a:rPr lang="en-US" altLang="ko-KR" sz="2000" dirty="0" smtClean="0">
                <a:solidFill>
                  <a:srgbClr val="004E6D"/>
                </a:solidFill>
              </a:rPr>
              <a:t>407</a:t>
            </a:r>
            <a:r>
              <a:rPr lang="ko-KR" altLang="en-US" sz="2000" dirty="0" smtClean="0">
                <a:solidFill>
                  <a:srgbClr val="004E6D"/>
                </a:solidFill>
              </a:rPr>
              <a:t>개 품목</a:t>
            </a:r>
            <a:r>
              <a:rPr lang="ko-KR" altLang="en-US" sz="2000" dirty="0" smtClean="0">
                <a:solidFill>
                  <a:schemeClr val="accent4"/>
                </a:solidFill>
              </a:rPr>
              <a:t>으로 구성</a:t>
            </a:r>
            <a:endParaRPr lang="en-US" altLang="ko-KR" sz="2000" dirty="0" smtClean="0">
              <a:solidFill>
                <a:schemeClr val="accent4"/>
              </a:solidFill>
            </a:endParaRPr>
          </a:p>
        </p:txBody>
      </p:sp>
      <p:sp>
        <p:nvSpPr>
          <p:cNvPr id="10" name="AutoShape 8"/>
          <p:cNvSpPr>
            <a:spLocks noChangeArrowheads="1"/>
          </p:cNvSpPr>
          <p:nvPr/>
        </p:nvSpPr>
        <p:spPr bwMode="auto">
          <a:xfrm>
            <a:off x="571472" y="4429132"/>
            <a:ext cx="7993062" cy="1875183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428596" y="4000504"/>
            <a:ext cx="2247637" cy="503035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98000" anchor="ctr"/>
          <a:lstStyle/>
          <a:p>
            <a:pPr>
              <a:spcBef>
                <a:spcPct val="0"/>
              </a:spcBef>
              <a:defRPr/>
            </a:pP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생활물가지수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571472" y="4572008"/>
            <a:ext cx="7856984" cy="1679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ko-KR" altLang="en-US" sz="2000" dirty="0" smtClean="0">
                <a:solidFill>
                  <a:srgbClr val="004E6D"/>
                </a:solidFill>
              </a:rPr>
              <a:t>체감물가</a:t>
            </a:r>
            <a:r>
              <a:rPr lang="ko-KR" altLang="en-US" sz="2000" dirty="0" smtClean="0">
                <a:solidFill>
                  <a:schemeClr val="tx1"/>
                </a:solidFill>
              </a:rPr>
              <a:t>를 </a:t>
            </a:r>
            <a:r>
              <a:rPr lang="ko-KR" altLang="en-US" sz="2000" dirty="0" smtClean="0">
                <a:solidFill>
                  <a:srgbClr val="004E6D"/>
                </a:solidFill>
              </a:rPr>
              <a:t>설명</a:t>
            </a:r>
            <a:r>
              <a:rPr lang="ko-KR" altLang="en-US" sz="2000" dirty="0" smtClean="0">
                <a:solidFill>
                  <a:schemeClr val="tx1"/>
                </a:solidFill>
              </a:rPr>
              <a:t>하기 위해 구입빈도가 높고 지출비중이 높아 가격변동을 민감하게 느끼는 </a:t>
            </a:r>
            <a:r>
              <a:rPr lang="en-US" altLang="ko-KR" sz="2000" dirty="0" smtClean="0">
                <a:solidFill>
                  <a:srgbClr val="004E6D"/>
                </a:solidFill>
              </a:rPr>
              <a:t>141</a:t>
            </a:r>
            <a:r>
              <a:rPr lang="ko-KR" altLang="en-US" sz="2000" dirty="0" smtClean="0">
                <a:solidFill>
                  <a:srgbClr val="004E6D"/>
                </a:solidFill>
              </a:rPr>
              <a:t>개 품목</a:t>
            </a:r>
            <a:r>
              <a:rPr lang="ko-KR" altLang="en-US" sz="2000" dirty="0" smtClean="0">
                <a:solidFill>
                  <a:schemeClr val="tx1"/>
                </a:solidFill>
              </a:rPr>
              <a:t>으로 작성한 지수</a:t>
            </a:r>
            <a:endParaRPr lang="en-US" altLang="ko-KR" sz="2000" dirty="0" smtClean="0">
              <a:solidFill>
                <a:schemeClr val="tx1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ko-KR" altLang="en-US" sz="2000" dirty="0" smtClean="0">
                <a:solidFill>
                  <a:srgbClr val="004E6D"/>
                </a:solidFill>
              </a:rPr>
              <a:t>식료품</a:t>
            </a:r>
            <a:r>
              <a:rPr lang="en-US" altLang="ko-KR" sz="2000" dirty="0" smtClean="0">
                <a:solidFill>
                  <a:srgbClr val="004E6D"/>
                </a:solidFill>
              </a:rPr>
              <a:t>, </a:t>
            </a:r>
            <a:r>
              <a:rPr lang="ko-KR" altLang="en-US" sz="2000" dirty="0" smtClean="0">
                <a:solidFill>
                  <a:srgbClr val="004E6D"/>
                </a:solidFill>
              </a:rPr>
              <a:t>의류</a:t>
            </a:r>
            <a:r>
              <a:rPr lang="en-US" altLang="ko-KR" sz="2000" dirty="0" smtClean="0">
                <a:solidFill>
                  <a:srgbClr val="004E6D"/>
                </a:solidFill>
              </a:rPr>
              <a:t>, </a:t>
            </a:r>
            <a:r>
              <a:rPr lang="ko-KR" altLang="en-US" sz="2000" dirty="0" smtClean="0">
                <a:solidFill>
                  <a:srgbClr val="004E6D"/>
                </a:solidFill>
              </a:rPr>
              <a:t>전기</a:t>
            </a:r>
            <a:r>
              <a:rPr lang="en-US" altLang="ko-KR" sz="2000" dirty="0" smtClean="0">
                <a:solidFill>
                  <a:srgbClr val="004E6D"/>
                </a:solidFill>
              </a:rPr>
              <a:t>, </a:t>
            </a:r>
            <a:r>
              <a:rPr lang="ko-KR" altLang="en-US" sz="2000" dirty="0" smtClean="0">
                <a:solidFill>
                  <a:srgbClr val="004E6D"/>
                </a:solidFill>
              </a:rPr>
              <a:t>가스</a:t>
            </a:r>
            <a:r>
              <a:rPr lang="en-US" altLang="ko-KR" sz="2000" dirty="0" smtClean="0">
                <a:solidFill>
                  <a:srgbClr val="004E6D"/>
                </a:solidFill>
              </a:rPr>
              <a:t>, </a:t>
            </a:r>
            <a:r>
              <a:rPr lang="ko-KR" altLang="en-US" sz="2000" dirty="0" smtClean="0">
                <a:solidFill>
                  <a:srgbClr val="004E6D"/>
                </a:solidFill>
              </a:rPr>
              <a:t>석유류</a:t>
            </a:r>
            <a:r>
              <a:rPr lang="en-US" altLang="ko-KR" sz="2000" dirty="0" smtClean="0">
                <a:solidFill>
                  <a:srgbClr val="004E6D"/>
                </a:solidFill>
              </a:rPr>
              <a:t>, </a:t>
            </a:r>
            <a:r>
              <a:rPr lang="ko-KR" altLang="en-US" sz="2000" dirty="0" smtClean="0">
                <a:solidFill>
                  <a:srgbClr val="004E6D"/>
                </a:solidFill>
              </a:rPr>
              <a:t>통신</a:t>
            </a:r>
            <a:r>
              <a:rPr lang="en-US" altLang="ko-KR" sz="2000" dirty="0" smtClean="0">
                <a:solidFill>
                  <a:srgbClr val="004E6D"/>
                </a:solidFill>
              </a:rPr>
              <a:t>, </a:t>
            </a:r>
            <a:r>
              <a:rPr lang="ko-KR" altLang="en-US" sz="2000" dirty="0" smtClean="0">
                <a:solidFill>
                  <a:srgbClr val="004E6D"/>
                </a:solidFill>
              </a:rPr>
              <a:t>외식</a:t>
            </a:r>
            <a:r>
              <a:rPr lang="ko-KR" altLang="en-US" sz="2000" dirty="0" smtClean="0">
                <a:solidFill>
                  <a:schemeClr val="tx1"/>
                </a:solidFill>
              </a:rPr>
              <a:t> 등을 포함</a:t>
            </a:r>
            <a:endParaRPr lang="en-US" altLang="ko-KR" sz="2000" dirty="0" smtClean="0">
              <a:solidFill>
                <a:schemeClr val="tx1"/>
              </a:solidFill>
            </a:endParaRPr>
          </a:p>
        </p:txBody>
      </p:sp>
      <p:sp>
        <p:nvSpPr>
          <p:cNvPr id="13" name="Rectangle 9"/>
          <p:cNvSpPr txBox="1">
            <a:spLocks noChangeArrowheads="1"/>
          </p:cNvSpPr>
          <p:nvPr/>
        </p:nvSpPr>
        <p:spPr bwMode="auto">
          <a:xfrm>
            <a:off x="34925" y="107950"/>
            <a:ext cx="769778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200" b="1" dirty="0" smtClean="0">
                <a:solidFill>
                  <a:schemeClr val="accent3"/>
                </a:solidFill>
                <a:latin typeface="휴먼옛체" pitchFamily="2" charset="-127"/>
                <a:ea typeface="휴먼옛체" pitchFamily="2" charset="-127"/>
              </a:rPr>
              <a:t>Ⅰ </a:t>
            </a: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소비자물가지수 개요</a:t>
            </a: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(3)</a:t>
            </a:r>
            <a:endParaRPr lang="en-US" altLang="ko-KR" sz="3000" kern="0" dirty="0"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8" descr="목차2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28728" y="1428736"/>
            <a:ext cx="67691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18" descr="목차2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71604" y="3071810"/>
            <a:ext cx="676910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19" descr="목차2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00166" y="4929198"/>
            <a:ext cx="67691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 Box 7"/>
          <p:cNvSpPr txBox="1">
            <a:spLocks noChangeArrowheads="1"/>
          </p:cNvSpPr>
          <p:nvPr/>
        </p:nvSpPr>
        <p:spPr bwMode="auto">
          <a:xfrm>
            <a:off x="8820150" y="6527800"/>
            <a:ext cx="268288" cy="330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85738" indent="-185738">
              <a:lnSpc>
                <a:spcPct val="130000"/>
              </a:lnSpc>
              <a:buSzPct val="70000"/>
            </a:pPr>
            <a:fld id="{FAB45F94-8950-43B1-8600-15B6E8EB08AB}" type="slidenum">
              <a:rPr lang="en-US" altLang="ko-KR" sz="1200" b="1">
                <a:solidFill>
                  <a:schemeClr val="tx1"/>
                </a:solidFill>
                <a:latin typeface="Arial" charset="0"/>
              </a:rPr>
              <a:pPr marL="185738" indent="-185738">
                <a:lnSpc>
                  <a:spcPct val="130000"/>
                </a:lnSpc>
                <a:buSzPct val="70000"/>
              </a:pPr>
              <a:t>6</a:t>
            </a:fld>
            <a:endParaRPr lang="en-US" altLang="ko-KR" sz="12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7" name="Text Box 25"/>
          <p:cNvSpPr txBox="1">
            <a:spLocks noChangeArrowheads="1"/>
          </p:cNvSpPr>
          <p:nvPr/>
        </p:nvSpPr>
        <p:spPr bwMode="auto">
          <a:xfrm>
            <a:off x="1695296" y="3357562"/>
            <a:ext cx="682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4000" b="1" dirty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Ⅱ</a:t>
            </a:r>
          </a:p>
        </p:txBody>
      </p:sp>
      <p:sp>
        <p:nvSpPr>
          <p:cNvPr id="5131" name="Text Box 25"/>
          <p:cNvSpPr txBox="1">
            <a:spLocks noChangeArrowheads="1"/>
          </p:cNvSpPr>
          <p:nvPr/>
        </p:nvSpPr>
        <p:spPr bwMode="auto">
          <a:xfrm>
            <a:off x="1599497" y="1643050"/>
            <a:ext cx="682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4000" b="1" dirty="0">
                <a:solidFill>
                  <a:schemeClr val="accent5"/>
                </a:solidFill>
                <a:latin typeface="휴먼옛체" pitchFamily="2" charset="-127"/>
                <a:ea typeface="휴먼옛체" pitchFamily="2" charset="-127"/>
              </a:rPr>
              <a:t>Ⅰ</a:t>
            </a:r>
          </a:p>
        </p:txBody>
      </p:sp>
      <p:sp>
        <p:nvSpPr>
          <p:cNvPr id="5130" name="Text Box 23"/>
          <p:cNvSpPr txBox="1">
            <a:spLocks noChangeArrowheads="1"/>
          </p:cNvSpPr>
          <p:nvPr/>
        </p:nvSpPr>
        <p:spPr bwMode="auto">
          <a:xfrm>
            <a:off x="2500298" y="1766742"/>
            <a:ext cx="40005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2400" dirty="0" smtClean="0">
                <a:solidFill>
                  <a:schemeClr val="accent5"/>
                </a:solidFill>
              </a:rPr>
              <a:t>소비자 물가지수 개요</a:t>
            </a:r>
            <a:endParaRPr lang="ko-KR" altLang="en-US" sz="2400" dirty="0">
              <a:solidFill>
                <a:schemeClr val="accent5"/>
              </a:solidFill>
            </a:endParaRPr>
          </a:p>
        </p:txBody>
      </p:sp>
      <p:sp>
        <p:nvSpPr>
          <p:cNvPr id="5126" name="Text Box 23"/>
          <p:cNvSpPr txBox="1">
            <a:spLocks noChangeArrowheads="1"/>
          </p:cNvSpPr>
          <p:nvPr/>
        </p:nvSpPr>
        <p:spPr bwMode="auto">
          <a:xfrm>
            <a:off x="2571736" y="5286388"/>
            <a:ext cx="37274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정부의 대응방향</a:t>
            </a:r>
            <a:endParaRPr lang="ko-KR" altLang="en-US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Text Box 25"/>
          <p:cNvSpPr txBox="1">
            <a:spLocks noChangeArrowheads="1"/>
          </p:cNvSpPr>
          <p:nvPr/>
        </p:nvSpPr>
        <p:spPr bwMode="auto">
          <a:xfrm>
            <a:off x="1643042" y="5143512"/>
            <a:ext cx="68800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40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휴먼옛체" pitchFamily="2" charset="-127"/>
                <a:ea typeface="휴먼옛체" pitchFamily="2" charset="-127"/>
              </a:rPr>
              <a:t>Ⅲ</a:t>
            </a:r>
          </a:p>
        </p:txBody>
      </p:sp>
      <p:sp>
        <p:nvSpPr>
          <p:cNvPr id="12" name="Text Box 23"/>
          <p:cNvSpPr txBox="1">
            <a:spLocks noChangeArrowheads="1"/>
          </p:cNvSpPr>
          <p:nvPr/>
        </p:nvSpPr>
        <p:spPr bwMode="auto">
          <a:xfrm>
            <a:off x="2571736" y="3500438"/>
            <a:ext cx="41434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2400" dirty="0" smtClean="0">
                <a:solidFill>
                  <a:srgbClr val="002060"/>
                </a:solidFill>
              </a:rPr>
              <a:t>최근 물가 동향 및 전망</a:t>
            </a:r>
            <a:endParaRPr lang="ko-KR" altLang="en-US" sz="2400" dirty="0">
              <a:solidFill>
                <a:srgbClr val="002060"/>
              </a:solidFill>
            </a:endParaRPr>
          </a:p>
        </p:txBody>
      </p:sp>
      <p:sp>
        <p:nvSpPr>
          <p:cNvPr id="13" name="Rectangle 9"/>
          <p:cNvSpPr txBox="1">
            <a:spLocks noChangeArrowheads="1"/>
          </p:cNvSpPr>
          <p:nvPr/>
        </p:nvSpPr>
        <p:spPr bwMode="auto">
          <a:xfrm>
            <a:off x="34925" y="107950"/>
            <a:ext cx="769778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defRPr/>
            </a:pP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 순   서</a:t>
            </a:r>
            <a:endParaRPr lang="en-US" altLang="ko-KR" sz="3000" kern="0" dirty="0"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 txBox="1">
            <a:spLocks noChangeArrowheads="1"/>
          </p:cNvSpPr>
          <p:nvPr/>
        </p:nvSpPr>
        <p:spPr bwMode="auto">
          <a:xfrm>
            <a:off x="34925" y="107950"/>
            <a:ext cx="769778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200" b="1" dirty="0" smtClean="0">
                <a:solidFill>
                  <a:schemeClr val="accent3"/>
                </a:solidFill>
                <a:latin typeface="휴먼옛체" pitchFamily="2" charset="-127"/>
                <a:ea typeface="휴먼옛체" pitchFamily="2" charset="-127"/>
              </a:rPr>
              <a:t>Ⅱ</a:t>
            </a:r>
            <a:r>
              <a:rPr lang="en-US" altLang="ko-KR" sz="3200" b="1" dirty="0" smtClean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 </a:t>
            </a: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최근 물가동향 및 전망</a:t>
            </a: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(1-1)  </a:t>
            </a:r>
          </a:p>
        </p:txBody>
      </p:sp>
      <p:sp>
        <p:nvSpPr>
          <p:cNvPr id="18" name="AutoShape 8"/>
          <p:cNvSpPr>
            <a:spLocks noChangeArrowheads="1"/>
          </p:cNvSpPr>
          <p:nvPr/>
        </p:nvSpPr>
        <p:spPr bwMode="auto">
          <a:xfrm>
            <a:off x="571472" y="1500174"/>
            <a:ext cx="8358246" cy="1944216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500034" y="1643050"/>
            <a:ext cx="831872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ko-KR" altLang="en-US" sz="2000" dirty="0" smtClean="0">
                <a:solidFill>
                  <a:schemeClr val="tx1"/>
                </a:solidFill>
              </a:rPr>
              <a:t>최근</a:t>
            </a:r>
            <a:r>
              <a:rPr lang="ko-KR" altLang="en-US" sz="2000" dirty="0" smtClean="0">
                <a:solidFill>
                  <a:srgbClr val="C00000"/>
                </a:solidFill>
              </a:rPr>
              <a:t> </a:t>
            </a:r>
            <a:r>
              <a:rPr lang="ko-KR" altLang="en-US" sz="2000" dirty="0" smtClean="0">
                <a:solidFill>
                  <a:schemeClr val="tx2"/>
                </a:solidFill>
              </a:rPr>
              <a:t>소비자물가</a:t>
            </a:r>
            <a:r>
              <a:rPr lang="ko-KR" altLang="en-US" sz="2000" dirty="0" smtClean="0">
                <a:solidFill>
                  <a:schemeClr val="tx1"/>
                </a:solidFill>
              </a:rPr>
              <a:t>는 물가안정목표</a:t>
            </a:r>
            <a:r>
              <a:rPr lang="en-US" altLang="ko-KR" sz="2000" dirty="0" smtClean="0">
                <a:solidFill>
                  <a:schemeClr val="tx2"/>
                </a:solidFill>
              </a:rPr>
              <a:t>(2%) </a:t>
            </a:r>
            <a:r>
              <a:rPr lang="ko-KR" altLang="en-US" sz="2000" dirty="0" smtClean="0">
                <a:solidFill>
                  <a:schemeClr val="tx1"/>
                </a:solidFill>
              </a:rPr>
              <a:t>이내</a:t>
            </a:r>
            <a:r>
              <a:rPr lang="ko-KR" altLang="en-US" sz="2000" dirty="0" smtClean="0">
                <a:solidFill>
                  <a:srgbClr val="C00000"/>
                </a:solidFill>
              </a:rPr>
              <a:t> </a:t>
            </a:r>
            <a:r>
              <a:rPr lang="ko-KR" altLang="en-US" sz="2000" dirty="0" smtClean="0">
                <a:solidFill>
                  <a:schemeClr val="tx2"/>
                </a:solidFill>
              </a:rPr>
              <a:t>안정세 지속</a:t>
            </a: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ko-KR" altLang="en-US" sz="2000" dirty="0" smtClean="0">
                <a:solidFill>
                  <a:schemeClr val="tx1"/>
                </a:solidFill>
              </a:rPr>
              <a:t>서민들의 체감과 밀접한 </a:t>
            </a:r>
            <a:r>
              <a:rPr lang="ko-KR" altLang="en-US" sz="2000" dirty="0" smtClean="0">
                <a:solidFill>
                  <a:schemeClr val="tx2"/>
                </a:solidFill>
              </a:rPr>
              <a:t>생활물가 상승률</a:t>
            </a:r>
            <a:r>
              <a:rPr lang="ko-KR" altLang="en-US" sz="2000" dirty="0" smtClean="0">
                <a:solidFill>
                  <a:schemeClr val="tx1"/>
                </a:solidFill>
              </a:rPr>
              <a:t>은 작년 여름 큰 폭으로 상승했으나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금년 들어 소비자물가와 유사한 흐름을 보이며 </a:t>
            </a:r>
            <a:r>
              <a:rPr lang="ko-KR" altLang="en-US" sz="2000" dirty="0" smtClean="0">
                <a:solidFill>
                  <a:schemeClr val="tx2"/>
                </a:solidFill>
              </a:rPr>
              <a:t>안정세</a:t>
            </a:r>
            <a:endParaRPr lang="en-US" altLang="ko-KR" sz="2000" dirty="0" smtClean="0">
              <a:solidFill>
                <a:schemeClr val="tx2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43042" y="3571876"/>
            <a:ext cx="19288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u="sng" dirty="0" smtClean="0">
                <a:solidFill>
                  <a:schemeClr val="accent4"/>
                </a:solidFill>
              </a:rPr>
              <a:t>소비자 물가지수</a:t>
            </a:r>
            <a:endParaRPr lang="ko-KR" altLang="en-US" sz="2400" u="sng" dirty="0">
              <a:solidFill>
                <a:schemeClr val="accent4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857884" y="3571876"/>
            <a:ext cx="1785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u="sng" dirty="0" smtClean="0">
                <a:solidFill>
                  <a:schemeClr val="accent4"/>
                </a:solidFill>
              </a:rPr>
              <a:t>생활 물가지수</a:t>
            </a:r>
            <a:endParaRPr lang="ko-KR" altLang="en-US" sz="2000" u="sng" dirty="0">
              <a:solidFill>
                <a:schemeClr val="accent4"/>
              </a:solidFill>
            </a:endParaRPr>
          </a:p>
        </p:txBody>
      </p:sp>
      <p:graphicFrame>
        <p:nvGraphicFramePr>
          <p:cNvPr id="46" name="차트 45"/>
          <p:cNvGraphicFramePr>
            <a:graphicFrameLocks noGrp="1"/>
          </p:cNvGraphicFramePr>
          <p:nvPr/>
        </p:nvGraphicFramePr>
        <p:xfrm>
          <a:off x="571472" y="3929066"/>
          <a:ext cx="3786214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49" name="그룹 48"/>
          <p:cNvGrpSpPr/>
          <p:nvPr/>
        </p:nvGrpSpPr>
        <p:grpSpPr>
          <a:xfrm>
            <a:off x="896944" y="4857760"/>
            <a:ext cx="3389304" cy="274587"/>
            <a:chOff x="3054384" y="3243269"/>
            <a:chExt cx="3232128" cy="274587"/>
          </a:xfrm>
        </p:grpSpPr>
        <p:cxnSp>
          <p:nvCxnSpPr>
            <p:cNvPr id="14" name="직선 연결선 13"/>
            <p:cNvCxnSpPr/>
            <p:nvPr/>
          </p:nvCxnSpPr>
          <p:spPr>
            <a:xfrm flipV="1">
              <a:off x="3054384" y="3500438"/>
              <a:ext cx="3232128" cy="17418"/>
            </a:xfrm>
            <a:prstGeom prst="line">
              <a:avLst/>
            </a:prstGeom>
            <a:ln w="15875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4924009" y="3243269"/>
              <a:ext cx="107157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00" dirty="0" smtClean="0">
                  <a:solidFill>
                    <a:schemeClr val="accent4"/>
                  </a:solidFill>
                  <a:latin typeface="가는으뜸체" pitchFamily="18" charset="-127"/>
                  <a:ea typeface="가는으뜸체" pitchFamily="18" charset="-127"/>
                </a:rPr>
                <a:t>물가안정목표</a:t>
              </a:r>
              <a:r>
                <a:rPr lang="en-US" altLang="ko-KR" sz="700" dirty="0" smtClean="0">
                  <a:solidFill>
                    <a:schemeClr val="accent4"/>
                  </a:solidFill>
                  <a:latin typeface="가는으뜸"/>
                  <a:ea typeface="맑은 고딕" pitchFamily="50" charset="-127"/>
                </a:rPr>
                <a:t>(2%)</a:t>
              </a:r>
              <a:endParaRPr lang="ko-KR" altLang="en-US" sz="700" dirty="0">
                <a:solidFill>
                  <a:schemeClr val="accent4"/>
                </a:solidFill>
                <a:latin typeface="가는으뜸"/>
                <a:ea typeface="맑은 고딕" pitchFamily="50" charset="-127"/>
              </a:endParaRPr>
            </a:p>
          </p:txBody>
        </p:sp>
      </p:grpSp>
      <p:graphicFrame>
        <p:nvGraphicFramePr>
          <p:cNvPr id="54" name="차트 53"/>
          <p:cNvGraphicFramePr>
            <a:graphicFrameLocks noGrp="1"/>
          </p:cNvGraphicFramePr>
          <p:nvPr/>
        </p:nvGraphicFramePr>
        <p:xfrm>
          <a:off x="4714876" y="3929066"/>
          <a:ext cx="3929090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5" name="타원 54"/>
          <p:cNvSpPr/>
          <p:nvPr/>
        </p:nvSpPr>
        <p:spPr>
          <a:xfrm>
            <a:off x="6000760" y="4572008"/>
            <a:ext cx="642942" cy="571504"/>
          </a:xfrm>
          <a:prstGeom prst="ellipse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428597" y="1071546"/>
            <a:ext cx="3857652" cy="500066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98000" anchor="ctr"/>
          <a:lstStyle/>
          <a:p>
            <a:pPr>
              <a:spcBef>
                <a:spcPct val="0"/>
              </a:spcBef>
              <a:defRPr/>
            </a:pP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최근 소비자물가의 흐름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utoShape 8"/>
          <p:cNvSpPr>
            <a:spLocks noChangeArrowheads="1"/>
          </p:cNvSpPr>
          <p:nvPr/>
        </p:nvSpPr>
        <p:spPr bwMode="auto">
          <a:xfrm>
            <a:off x="539552" y="1052736"/>
            <a:ext cx="8247290" cy="2232248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539552" y="1124744"/>
            <a:ext cx="810441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ko-KR" altLang="en-US" sz="2000" dirty="0" smtClean="0">
                <a:solidFill>
                  <a:schemeClr val="tx1"/>
                </a:solidFill>
              </a:rPr>
              <a:t>최근 소비자 물가의 안정세는 국제유가 상승에 따른 </a:t>
            </a:r>
            <a:r>
              <a:rPr lang="ko-KR" altLang="en-US" sz="2000" dirty="0" smtClean="0">
                <a:solidFill>
                  <a:srgbClr val="004E6D"/>
                </a:solidFill>
              </a:rPr>
              <a:t>석유류 가격 상승</a:t>
            </a:r>
            <a:r>
              <a:rPr lang="ko-KR" altLang="en-US" sz="2000" dirty="0" smtClean="0">
                <a:solidFill>
                  <a:schemeClr val="tx1"/>
                </a:solidFill>
              </a:rPr>
              <a:t>에도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rgbClr val="004E6D"/>
                </a:solidFill>
              </a:rPr>
              <a:t>전기수도가스</a:t>
            </a:r>
            <a:r>
              <a:rPr lang="en-US" altLang="ko-KR" sz="2000" dirty="0" smtClean="0">
                <a:solidFill>
                  <a:srgbClr val="004E6D"/>
                </a:solidFill>
              </a:rPr>
              <a:t>, </a:t>
            </a:r>
            <a:r>
              <a:rPr lang="ko-KR" altLang="en-US" sz="2000" dirty="0" smtClean="0">
                <a:solidFill>
                  <a:srgbClr val="004E6D"/>
                </a:solidFill>
              </a:rPr>
              <a:t>공공서비스 요금이 안정</a:t>
            </a:r>
            <a:r>
              <a:rPr lang="ko-KR" altLang="en-US" sz="2000" dirty="0" smtClean="0">
                <a:solidFill>
                  <a:schemeClr val="tx1"/>
                </a:solidFill>
              </a:rPr>
              <a:t>된 것에 기인</a:t>
            </a:r>
            <a:endParaRPr lang="ko-KR" altLang="en-US" sz="2000" dirty="0" smtClean="0">
              <a:solidFill>
                <a:srgbClr val="C00000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en-US" altLang="ko-KR" sz="2000" dirty="0" smtClean="0">
                <a:solidFill>
                  <a:srgbClr val="004E6D"/>
                </a:solidFill>
              </a:rPr>
              <a:t>8</a:t>
            </a:r>
            <a:r>
              <a:rPr lang="ko-KR" altLang="en-US" sz="2000" dirty="0" smtClean="0">
                <a:solidFill>
                  <a:srgbClr val="004E6D"/>
                </a:solidFill>
              </a:rPr>
              <a:t>월</a:t>
            </a:r>
            <a:r>
              <a:rPr lang="ko-KR" altLang="en-US" sz="2000" dirty="0" smtClean="0">
                <a:solidFill>
                  <a:schemeClr val="tx1"/>
                </a:solidFill>
              </a:rPr>
              <a:t>은</a:t>
            </a:r>
            <a:r>
              <a:rPr lang="ko-KR" altLang="en-US" sz="2000" dirty="0" smtClean="0">
                <a:solidFill>
                  <a:srgbClr val="C00000"/>
                </a:solidFill>
              </a:rPr>
              <a:t> </a:t>
            </a:r>
            <a:r>
              <a:rPr lang="ko-KR" altLang="en-US" sz="2000" dirty="0" smtClean="0">
                <a:solidFill>
                  <a:srgbClr val="004E6D"/>
                </a:solidFill>
              </a:rPr>
              <a:t>폭염</a:t>
            </a:r>
            <a:r>
              <a:rPr lang="ko-KR" altLang="en-US" sz="2000" dirty="0" smtClean="0">
                <a:solidFill>
                  <a:srgbClr val="C00000"/>
                </a:solidFill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</a:rPr>
              <a:t>등에 따라 </a:t>
            </a:r>
            <a:r>
              <a:rPr lang="ko-KR" altLang="en-US" sz="2000" dirty="0" smtClean="0">
                <a:solidFill>
                  <a:srgbClr val="004E6D"/>
                </a:solidFill>
              </a:rPr>
              <a:t>농축수산물 가격이 크게 상승</a:t>
            </a:r>
            <a:r>
              <a:rPr lang="ko-KR" altLang="en-US" sz="2000" dirty="0" smtClean="0">
                <a:solidFill>
                  <a:schemeClr val="accent4"/>
                </a:solidFill>
              </a:rPr>
              <a:t>하였으나</a:t>
            </a:r>
            <a:r>
              <a:rPr lang="en-US" altLang="ko-KR" sz="2000" dirty="0" smtClean="0">
                <a:solidFill>
                  <a:schemeClr val="accent4"/>
                </a:solidFill>
              </a:rPr>
              <a:t>,</a:t>
            </a:r>
            <a:r>
              <a:rPr lang="ko-KR" altLang="en-US" sz="2000" dirty="0" smtClean="0">
                <a:solidFill>
                  <a:schemeClr val="accent4"/>
                </a:solidFill>
              </a:rPr>
              <a:t> </a:t>
            </a:r>
            <a:r>
              <a:rPr lang="en-US" altLang="ko-KR" sz="2000" dirty="0" smtClean="0">
                <a:solidFill>
                  <a:schemeClr val="accent4"/>
                </a:solidFill>
              </a:rPr>
              <a:t/>
            </a:r>
            <a:br>
              <a:rPr lang="en-US" altLang="ko-KR" sz="2000" dirty="0" smtClean="0">
                <a:solidFill>
                  <a:schemeClr val="accent4"/>
                </a:solidFill>
              </a:rPr>
            </a:br>
            <a:r>
              <a:rPr lang="ko-KR" altLang="en-US" sz="2000" dirty="0" smtClean="0">
                <a:solidFill>
                  <a:srgbClr val="004E6D"/>
                </a:solidFill>
              </a:rPr>
              <a:t>전기요금 인하 효과 </a:t>
            </a:r>
            <a:r>
              <a:rPr lang="ko-KR" altLang="en-US" sz="2000" dirty="0" smtClean="0">
                <a:solidFill>
                  <a:schemeClr val="accent4"/>
                </a:solidFill>
              </a:rPr>
              <a:t>등에 따라 소비자 물가는 </a:t>
            </a:r>
            <a:r>
              <a:rPr lang="ko-KR" altLang="en-US" sz="2000" dirty="0" smtClean="0">
                <a:solidFill>
                  <a:srgbClr val="004E6D"/>
                </a:solidFill>
              </a:rPr>
              <a:t>소폭 하락</a:t>
            </a:r>
            <a:r>
              <a:rPr lang="en-US" altLang="ko-KR" sz="1400" dirty="0" smtClean="0">
                <a:solidFill>
                  <a:srgbClr val="004E6D"/>
                </a:solidFill>
              </a:rPr>
              <a:t>(0.1%p)</a:t>
            </a:r>
            <a:endParaRPr lang="en-US" altLang="ko-KR" sz="2000" dirty="0" smtClean="0">
              <a:solidFill>
                <a:srgbClr val="004E6D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28860" y="3429000"/>
            <a:ext cx="4968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u="sng" dirty="0" smtClean="0">
                <a:solidFill>
                  <a:schemeClr val="accent4"/>
                </a:solidFill>
              </a:rPr>
              <a:t>소비자물가 상승률 및 품목별 기여도</a:t>
            </a:r>
            <a:endParaRPr lang="ko-KR" altLang="en-US" sz="2400" u="sng" dirty="0">
              <a:solidFill>
                <a:schemeClr val="accent4"/>
              </a:solidFill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785786" y="3786190"/>
            <a:ext cx="7929618" cy="2928937"/>
            <a:chOff x="0" y="0"/>
            <a:chExt cx="6305550" cy="3000375"/>
          </a:xfrm>
        </p:grpSpPr>
        <p:graphicFrame>
          <p:nvGraphicFramePr>
            <p:cNvPr id="27" name="차트 26"/>
            <p:cNvGraphicFramePr/>
            <p:nvPr/>
          </p:nvGraphicFramePr>
          <p:xfrm>
            <a:off x="0" y="0"/>
            <a:ext cx="6305550" cy="300037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28" name="TextBox 5"/>
            <p:cNvSpPr txBox="1"/>
            <p:nvPr/>
          </p:nvSpPr>
          <p:spPr>
            <a:xfrm>
              <a:off x="397647" y="146361"/>
              <a:ext cx="1057275" cy="180976"/>
            </a:xfrm>
            <a:prstGeom prst="rect">
              <a:avLst/>
            </a:prstGeom>
            <a:solidFill>
              <a:schemeClr val="lt1"/>
            </a:solidFill>
            <a:ln w="9525" cmpd="sng">
              <a:solidFill>
                <a:schemeClr val="bg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>
                  <a:latin typeface="가는으뜸체" pitchFamily="18" charset="-127"/>
                  <a:ea typeface="가는으뜸체" pitchFamily="18" charset="-127"/>
                </a:rPr>
                <a:t>(</a:t>
              </a:r>
              <a:r>
                <a:rPr lang="ko-KR" altLang="en-US" sz="1000" dirty="0" err="1" smtClean="0">
                  <a:latin typeface="가는으뜸체" pitchFamily="18" charset="-127"/>
                  <a:ea typeface="가는으뜸체" pitchFamily="18" charset="-127"/>
                </a:rPr>
                <a:t>전년동월비</a:t>
              </a:r>
              <a:r>
                <a:rPr lang="en-US" altLang="ko-KR" sz="1000" dirty="0">
                  <a:latin typeface="가는으뜸체" pitchFamily="18" charset="-127"/>
                  <a:ea typeface="가는으뜸체" pitchFamily="18" charset="-127"/>
                </a:rPr>
                <a:t>, %,%p)</a:t>
              </a:r>
              <a:endParaRPr lang="ko-KR" altLang="en-US" sz="1000" dirty="0">
                <a:latin typeface="가는으뜸체" pitchFamily="18" charset="-127"/>
                <a:ea typeface="가는으뜸체" pitchFamily="18" charset="-127"/>
              </a:endParaRPr>
            </a:p>
          </p:txBody>
        </p:sp>
        <p:sp>
          <p:nvSpPr>
            <p:cNvPr id="29" name="타원 28"/>
            <p:cNvSpPr/>
            <p:nvPr/>
          </p:nvSpPr>
          <p:spPr>
            <a:xfrm>
              <a:off x="4713858" y="1504950"/>
              <a:ext cx="550970" cy="1152525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>
                <a:latin typeface="가는으뜸체" pitchFamily="18" charset="-127"/>
                <a:ea typeface="가는으뜸체" pitchFamily="18" charset="-127"/>
              </a:endParaRPr>
            </a:p>
          </p:txBody>
        </p:sp>
      </p:grpSp>
      <p:sp>
        <p:nvSpPr>
          <p:cNvPr id="10" name="Rectangle 9"/>
          <p:cNvSpPr txBox="1">
            <a:spLocks noChangeArrowheads="1"/>
          </p:cNvSpPr>
          <p:nvPr/>
        </p:nvSpPr>
        <p:spPr bwMode="auto">
          <a:xfrm>
            <a:off x="0" y="142852"/>
            <a:ext cx="769778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200" b="1" dirty="0" smtClean="0">
                <a:solidFill>
                  <a:schemeClr val="accent3"/>
                </a:solidFill>
                <a:latin typeface="휴먼옛체" pitchFamily="2" charset="-127"/>
                <a:ea typeface="휴먼옛체" pitchFamily="2" charset="-127"/>
              </a:rPr>
              <a:t>Ⅱ</a:t>
            </a:r>
            <a:r>
              <a:rPr lang="en-US" altLang="ko-KR" sz="3200" b="1" dirty="0" smtClean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 </a:t>
            </a: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최근 물가동향 및 전망</a:t>
            </a: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(1-2)</a:t>
            </a:r>
          </a:p>
        </p:txBody>
      </p:sp>
      <p:cxnSp>
        <p:nvCxnSpPr>
          <p:cNvPr id="12" name="직선 화살표 연결선 11"/>
          <p:cNvCxnSpPr/>
          <p:nvPr/>
        </p:nvCxnSpPr>
        <p:spPr>
          <a:xfrm flipV="1">
            <a:off x="5072066" y="5429264"/>
            <a:ext cx="2143140" cy="428628"/>
          </a:xfrm>
          <a:prstGeom prst="straightConnector1">
            <a:avLst/>
          </a:prstGeom>
          <a:ln w="1587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/>
          <p:nvPr/>
        </p:nvCxnSpPr>
        <p:spPr>
          <a:xfrm>
            <a:off x="5072066" y="6143644"/>
            <a:ext cx="2214578" cy="285752"/>
          </a:xfrm>
          <a:prstGeom prst="straightConnector1">
            <a:avLst/>
          </a:prstGeom>
          <a:ln w="1587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utoShape 8"/>
          <p:cNvSpPr>
            <a:spLocks noChangeArrowheads="1"/>
          </p:cNvSpPr>
          <p:nvPr/>
        </p:nvSpPr>
        <p:spPr bwMode="auto">
          <a:xfrm>
            <a:off x="539552" y="1000108"/>
            <a:ext cx="7993062" cy="2357454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539552" y="1142984"/>
            <a:ext cx="8001000" cy="2214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 typeface="Wingdings" pitchFamily="2" charset="2"/>
              <a:buChar char="Ø"/>
            </a:pPr>
            <a:r>
              <a:rPr lang="en-US" altLang="ko-KR" sz="2000" dirty="0" smtClean="0">
                <a:solidFill>
                  <a:schemeClr val="accent4"/>
                </a:solidFill>
              </a:rPr>
              <a:t>(</a:t>
            </a:r>
            <a:r>
              <a:rPr lang="ko-KR" altLang="en-US" sz="2000" dirty="0" smtClean="0">
                <a:solidFill>
                  <a:schemeClr val="accent4"/>
                </a:solidFill>
              </a:rPr>
              <a:t>농축수산물</a:t>
            </a:r>
            <a:r>
              <a:rPr lang="en-US" altLang="ko-KR" sz="2000" dirty="0" smtClean="0">
                <a:solidFill>
                  <a:schemeClr val="accent4"/>
                </a:solidFill>
              </a:rPr>
              <a:t>) </a:t>
            </a:r>
            <a:r>
              <a:rPr lang="ko-KR" altLang="en-US" sz="2000" dirty="0" smtClean="0">
                <a:solidFill>
                  <a:schemeClr val="accent4"/>
                </a:solidFill>
              </a:rPr>
              <a:t>폭염 등으로 </a:t>
            </a:r>
            <a:r>
              <a:rPr lang="ko-KR" altLang="en-US" sz="2000" dirty="0" smtClean="0">
                <a:solidFill>
                  <a:srgbClr val="004E6D"/>
                </a:solidFill>
              </a:rPr>
              <a:t>가격강세</a:t>
            </a:r>
            <a:r>
              <a:rPr lang="ko-KR" altLang="en-US" sz="2000" dirty="0" smtClean="0">
                <a:solidFill>
                  <a:schemeClr val="accent4"/>
                </a:solidFill>
              </a:rPr>
              <a:t>이나 작년 가격이 높았던 </a:t>
            </a:r>
            <a:r>
              <a:rPr lang="en-US" altLang="ko-KR" sz="2000" dirty="0" smtClean="0">
                <a:solidFill>
                  <a:schemeClr val="accent4"/>
                </a:solidFill>
              </a:rPr>
              <a:t/>
            </a:r>
            <a:br>
              <a:rPr lang="en-US" altLang="ko-KR" sz="2000" dirty="0" smtClean="0">
                <a:solidFill>
                  <a:schemeClr val="accent4"/>
                </a:solidFill>
              </a:rPr>
            </a:br>
            <a:r>
              <a:rPr lang="ko-KR" altLang="en-US" sz="2000" dirty="0" smtClean="0">
                <a:solidFill>
                  <a:schemeClr val="accent4"/>
                </a:solidFill>
              </a:rPr>
              <a:t>기저효과</a:t>
            </a:r>
            <a:r>
              <a:rPr lang="en-US" altLang="ko-KR" sz="1600" dirty="0" smtClean="0">
                <a:solidFill>
                  <a:schemeClr val="accent4"/>
                </a:solidFill>
              </a:rPr>
              <a:t>(base effect)</a:t>
            </a:r>
            <a:r>
              <a:rPr lang="ko-KR" altLang="en-US" sz="2000" dirty="0" smtClean="0">
                <a:solidFill>
                  <a:schemeClr val="accent4"/>
                </a:solidFill>
              </a:rPr>
              <a:t>로 전년 같은 기간 대비 </a:t>
            </a:r>
            <a:r>
              <a:rPr lang="ko-KR" altLang="en-US" sz="2000" dirty="0" smtClean="0">
                <a:solidFill>
                  <a:srgbClr val="004E6D"/>
                </a:solidFill>
              </a:rPr>
              <a:t>상승폭 제한</a:t>
            </a:r>
            <a:endParaRPr lang="en-US" altLang="ko-KR" sz="2000" dirty="0" smtClean="0">
              <a:solidFill>
                <a:srgbClr val="004E6D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r>
              <a:rPr lang="en-US" altLang="ko-KR" sz="2000" dirty="0" smtClean="0">
                <a:solidFill>
                  <a:schemeClr val="accent4"/>
                </a:solidFill>
              </a:rPr>
              <a:t>   - </a:t>
            </a:r>
            <a:r>
              <a:rPr lang="ko-KR" altLang="en-US" sz="2000" dirty="0" smtClean="0">
                <a:solidFill>
                  <a:schemeClr val="accent4"/>
                </a:solidFill>
              </a:rPr>
              <a:t>폭염으로 채소</a:t>
            </a:r>
            <a:r>
              <a:rPr lang="en-US" altLang="ko-KR" sz="2000" dirty="0" smtClean="0">
                <a:solidFill>
                  <a:schemeClr val="accent4"/>
                </a:solidFill>
              </a:rPr>
              <a:t>, </a:t>
            </a:r>
            <a:r>
              <a:rPr lang="ko-KR" altLang="en-US" sz="2000" dirty="0" smtClean="0">
                <a:solidFill>
                  <a:schemeClr val="accent4"/>
                </a:solidFill>
              </a:rPr>
              <a:t>과실 등 </a:t>
            </a:r>
            <a:r>
              <a:rPr lang="ko-KR" altLang="en-US" sz="2000" dirty="0" smtClean="0">
                <a:solidFill>
                  <a:srgbClr val="004E6D"/>
                </a:solidFill>
              </a:rPr>
              <a:t>농산물가격</a:t>
            </a:r>
            <a:r>
              <a:rPr lang="ko-KR" altLang="en-US" sz="2000" dirty="0" smtClean="0">
                <a:solidFill>
                  <a:schemeClr val="tx1"/>
                </a:solidFill>
              </a:rPr>
              <a:t>은</a:t>
            </a:r>
            <a:r>
              <a:rPr lang="ko-KR" altLang="en-US" sz="2000" dirty="0" smtClean="0">
                <a:solidFill>
                  <a:srgbClr val="004E6D"/>
                </a:solidFill>
              </a:rPr>
              <a:t> 강세</a:t>
            </a:r>
            <a:r>
              <a:rPr lang="ko-KR" altLang="en-US" sz="2000" dirty="0" smtClean="0">
                <a:solidFill>
                  <a:schemeClr val="tx1"/>
                </a:solidFill>
              </a:rPr>
              <a:t>를</a:t>
            </a:r>
            <a:r>
              <a:rPr lang="ko-KR" altLang="en-US" sz="2000" dirty="0" smtClean="0">
                <a:solidFill>
                  <a:srgbClr val="C00000"/>
                </a:solidFill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</a:rPr>
              <a:t>보이고 있으나</a:t>
            </a:r>
            <a:r>
              <a:rPr lang="en-US" altLang="ko-KR" sz="2000" dirty="0" smtClean="0">
                <a:solidFill>
                  <a:schemeClr val="tx1"/>
                </a:solidFill>
              </a:rPr>
              <a:t>,</a:t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rgbClr val="C00000"/>
                </a:solidFill>
              </a:rPr>
              <a:t>   </a:t>
            </a:r>
            <a:r>
              <a:rPr lang="ko-KR" altLang="en-US" sz="2000" dirty="0" smtClean="0">
                <a:solidFill>
                  <a:schemeClr val="accent4"/>
                </a:solidFill>
              </a:rPr>
              <a:t>사육 마리 수 증가로 </a:t>
            </a:r>
            <a:r>
              <a:rPr lang="ko-KR" altLang="en-US" sz="2000" dirty="0" smtClean="0">
                <a:solidFill>
                  <a:srgbClr val="004E6D"/>
                </a:solidFill>
              </a:rPr>
              <a:t>축산물가격</a:t>
            </a:r>
            <a:r>
              <a:rPr lang="ko-KR" altLang="en-US" sz="2000" dirty="0" smtClean="0">
                <a:solidFill>
                  <a:schemeClr val="accent4"/>
                </a:solidFill>
              </a:rPr>
              <a:t>은 </a:t>
            </a:r>
            <a:r>
              <a:rPr lang="ko-KR" altLang="en-US" sz="2000" dirty="0" smtClean="0">
                <a:solidFill>
                  <a:srgbClr val="004E6D"/>
                </a:solidFill>
              </a:rPr>
              <a:t>약세</a:t>
            </a:r>
            <a:endParaRPr lang="en-US" altLang="ko-KR" sz="2000" dirty="0" smtClean="0">
              <a:solidFill>
                <a:srgbClr val="004E6D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endParaRPr lang="en-US" altLang="ko-KR" sz="2000" dirty="0" smtClean="0">
              <a:solidFill>
                <a:srgbClr val="C00000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endParaRPr lang="en-US" altLang="ko-KR" sz="2000" dirty="0" smtClean="0">
              <a:solidFill>
                <a:schemeClr val="accent4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endParaRPr lang="ko-KR" altLang="en-US" sz="2000" dirty="0" smtClean="0">
              <a:solidFill>
                <a:schemeClr val="accent4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43042" y="3500438"/>
            <a:ext cx="1872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u="sng" dirty="0" smtClean="0">
                <a:solidFill>
                  <a:schemeClr val="accent4"/>
                </a:solidFill>
              </a:rPr>
              <a:t>농축수산물 가격</a:t>
            </a:r>
            <a:endParaRPr lang="ko-KR" altLang="en-US" sz="1600" u="sng" dirty="0">
              <a:solidFill>
                <a:schemeClr val="accent4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72132" y="3500438"/>
            <a:ext cx="2592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u="sng" dirty="0" smtClean="0">
                <a:solidFill>
                  <a:schemeClr val="accent4"/>
                </a:solidFill>
              </a:rPr>
              <a:t>농산물 및 축산물 가격</a:t>
            </a:r>
            <a:endParaRPr lang="ko-KR" altLang="en-US" sz="1600" u="sng" dirty="0">
              <a:solidFill>
                <a:schemeClr val="accent4"/>
              </a:solidFill>
            </a:endParaRPr>
          </a:p>
        </p:txBody>
      </p:sp>
      <p:grpSp>
        <p:nvGrpSpPr>
          <p:cNvPr id="3" name="그룹 45"/>
          <p:cNvGrpSpPr/>
          <p:nvPr/>
        </p:nvGrpSpPr>
        <p:grpSpPr>
          <a:xfrm>
            <a:off x="323528" y="3861048"/>
            <a:ext cx="4032448" cy="2664296"/>
            <a:chOff x="-1962472" y="1783620"/>
            <a:chExt cx="4032448" cy="2540786"/>
          </a:xfrm>
        </p:grpSpPr>
        <p:graphicFrame>
          <p:nvGraphicFramePr>
            <p:cNvPr id="47" name="차트 46"/>
            <p:cNvGraphicFramePr/>
            <p:nvPr/>
          </p:nvGraphicFramePr>
          <p:xfrm>
            <a:off x="-1962472" y="1783620"/>
            <a:ext cx="4032448" cy="254078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48" name="TextBox 8"/>
            <p:cNvSpPr txBox="1"/>
            <p:nvPr/>
          </p:nvSpPr>
          <p:spPr>
            <a:xfrm>
              <a:off x="-1571652" y="1916611"/>
              <a:ext cx="1143000" cy="323849"/>
            </a:xfrm>
            <a:prstGeom prst="rect">
              <a:avLst/>
            </a:prstGeom>
            <a:noFill/>
            <a:ln w="9525" cmpd="sng">
              <a:solidFill>
                <a:sysClr val="window" lastClr="FFFFFF">
                  <a:alpha val="0"/>
                </a:sysClr>
              </a:solidFill>
            </a:ln>
            <a:effectLst/>
          </p:spPr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가는으뜸체" pitchFamily="18" charset="-127"/>
                  <a:ea typeface="가는으뜸체" pitchFamily="18" charset="-127"/>
                </a:rPr>
                <a:t>(</a:t>
              </a:r>
              <a:r>
                <a:rPr kumimoji="0" lang="ko-KR" altLang="ko-KR" sz="1000" b="0" i="0" u="none" strike="noStrike" kern="0" cap="none" spc="0" normalizeH="0" baseline="0" noProof="0" dirty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가는으뜸체" pitchFamily="18" charset="-127"/>
                  <a:ea typeface="가는으뜸체" pitchFamily="18" charset="-127"/>
                </a:rPr>
                <a:t>전년동월비</a:t>
              </a:r>
              <a:r>
                <a:rPr kumimoji="0" lang="en-US" altLang="ko-KR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가는으뜸체" pitchFamily="18" charset="-127"/>
                  <a:ea typeface="가는으뜸체" pitchFamily="18" charset="-127"/>
                </a:rPr>
                <a:t>, %)</a:t>
              </a:r>
              <a:endParaRPr kumimoji="0" lang="ko-KR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가는으뜸체" pitchFamily="18" charset="-127"/>
                <a:ea typeface="가는으뜸체" pitchFamily="18" charset="-127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가는으뜸체" pitchFamily="18" charset="-127"/>
                <a:ea typeface="가는으뜸체" pitchFamily="18" charset="-127"/>
              </a:endParaRPr>
            </a:p>
          </p:txBody>
        </p:sp>
      </p:grpSp>
      <p:graphicFrame>
        <p:nvGraphicFramePr>
          <p:cNvPr id="16" name="차트 15"/>
          <p:cNvGraphicFramePr/>
          <p:nvPr/>
        </p:nvGraphicFramePr>
        <p:xfrm>
          <a:off x="4572000" y="3861048"/>
          <a:ext cx="4320480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Rectangle 9"/>
          <p:cNvSpPr txBox="1">
            <a:spLocks noChangeArrowheads="1"/>
          </p:cNvSpPr>
          <p:nvPr/>
        </p:nvSpPr>
        <p:spPr bwMode="auto">
          <a:xfrm>
            <a:off x="34924" y="107950"/>
            <a:ext cx="8108975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200" b="1" dirty="0" smtClean="0">
                <a:solidFill>
                  <a:schemeClr val="accent3"/>
                </a:solidFill>
                <a:latin typeface="휴먼옛체" pitchFamily="2" charset="-127"/>
                <a:ea typeface="휴먼옛체" pitchFamily="2" charset="-127"/>
              </a:rPr>
              <a:t>Ⅱ</a:t>
            </a:r>
            <a:r>
              <a:rPr lang="en-US" altLang="ko-KR" sz="3200" b="1" dirty="0" smtClean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 </a:t>
            </a: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</a:rPr>
              <a:t>최근 물가동향 및 전망</a:t>
            </a: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</a:rPr>
              <a:t>(2-1) </a:t>
            </a:r>
            <a:r>
              <a:rPr lang="ko-KR" altLang="en-US" sz="2400" kern="0" dirty="0" smtClean="0">
                <a:latin typeface="HY견고딕" pitchFamily="18" charset="-127"/>
                <a:ea typeface="HY견고딕" pitchFamily="18" charset="-127"/>
              </a:rPr>
              <a:t>농축수산물</a:t>
            </a:r>
            <a:endParaRPr lang="en-US" altLang="ko-KR" sz="2400" kern="0" dirty="0" smtClean="0"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21" name="직선 화살표 연결선 20"/>
          <p:cNvCxnSpPr/>
          <p:nvPr/>
        </p:nvCxnSpPr>
        <p:spPr>
          <a:xfrm>
            <a:off x="7429520" y="5572140"/>
            <a:ext cx="1214446" cy="357190"/>
          </a:xfrm>
          <a:prstGeom prst="straightConnector1">
            <a:avLst/>
          </a:prstGeom>
          <a:ln w="1587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 flipV="1">
            <a:off x="7429520" y="4786322"/>
            <a:ext cx="1143008" cy="500066"/>
          </a:xfrm>
          <a:prstGeom prst="straightConnector1">
            <a:avLst/>
          </a:prstGeom>
          <a:ln w="1587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타원 25"/>
          <p:cNvSpPr/>
          <p:nvPr/>
        </p:nvSpPr>
        <p:spPr>
          <a:xfrm>
            <a:off x="3714744" y="5072074"/>
            <a:ext cx="571504" cy="857256"/>
          </a:xfrm>
          <a:prstGeom prst="ellipse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 txBox="1">
            <a:spLocks noChangeArrowheads="1"/>
          </p:cNvSpPr>
          <p:nvPr/>
        </p:nvSpPr>
        <p:spPr bwMode="auto">
          <a:xfrm>
            <a:off x="34925" y="107950"/>
            <a:ext cx="769778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   </a:t>
            </a:r>
            <a:endParaRPr lang="en-US" altLang="ko-KR" sz="3000" kern="0" dirty="0"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sp>
        <p:nvSpPr>
          <p:cNvPr id="18" name="AutoShape 8"/>
          <p:cNvSpPr>
            <a:spLocks noChangeArrowheads="1"/>
          </p:cNvSpPr>
          <p:nvPr/>
        </p:nvSpPr>
        <p:spPr bwMode="auto">
          <a:xfrm>
            <a:off x="500034" y="1043652"/>
            <a:ext cx="7993062" cy="2313909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500034" y="1142984"/>
            <a:ext cx="8001000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 typeface="Wingdings" pitchFamily="2" charset="2"/>
              <a:buChar char="Ø"/>
            </a:pPr>
            <a:r>
              <a:rPr lang="en-US" altLang="ko-KR" sz="2000" dirty="0" smtClean="0">
                <a:solidFill>
                  <a:schemeClr val="accent4"/>
                </a:solidFill>
              </a:rPr>
              <a:t>(</a:t>
            </a:r>
            <a:r>
              <a:rPr lang="ko-KR" altLang="en-US" sz="2000" dirty="0" smtClean="0">
                <a:solidFill>
                  <a:schemeClr val="accent4"/>
                </a:solidFill>
              </a:rPr>
              <a:t>공업제품</a:t>
            </a:r>
            <a:r>
              <a:rPr lang="en-US" altLang="ko-KR" sz="2000" dirty="0" smtClean="0">
                <a:solidFill>
                  <a:schemeClr val="accent4"/>
                </a:solidFill>
              </a:rPr>
              <a:t>) </a:t>
            </a:r>
            <a:r>
              <a:rPr lang="ko-KR" altLang="en-US" sz="2000" dirty="0" smtClean="0">
                <a:solidFill>
                  <a:srgbClr val="004E6D"/>
                </a:solidFill>
              </a:rPr>
              <a:t>국제유가 상승 등</a:t>
            </a:r>
            <a:r>
              <a:rPr lang="ko-KR" altLang="en-US" sz="2000" dirty="0" smtClean="0">
                <a:solidFill>
                  <a:schemeClr val="accent4"/>
                </a:solidFill>
              </a:rPr>
              <a:t>으로 인한 </a:t>
            </a:r>
            <a:r>
              <a:rPr lang="ko-KR" altLang="en-US" sz="2000" dirty="0" smtClean="0">
                <a:solidFill>
                  <a:srgbClr val="004E6D"/>
                </a:solidFill>
              </a:rPr>
              <a:t>석유류 가격 인상</a:t>
            </a:r>
            <a:r>
              <a:rPr lang="ko-KR" altLang="en-US" sz="2000" dirty="0" smtClean="0">
                <a:solidFill>
                  <a:schemeClr val="accent4"/>
                </a:solidFill>
              </a:rPr>
              <a:t>으로</a:t>
            </a:r>
            <a:r>
              <a:rPr lang="en-US" altLang="ko-KR" sz="2000" dirty="0" smtClean="0">
                <a:solidFill>
                  <a:schemeClr val="accent4"/>
                </a:solidFill>
              </a:rPr>
              <a:t/>
            </a:r>
            <a:br>
              <a:rPr lang="en-US" altLang="ko-KR" sz="2000" dirty="0" smtClean="0">
                <a:solidFill>
                  <a:schemeClr val="accent4"/>
                </a:solidFill>
              </a:rPr>
            </a:br>
            <a:r>
              <a:rPr lang="ko-KR" altLang="en-US" sz="2000" dirty="0" smtClean="0">
                <a:solidFill>
                  <a:schemeClr val="accent4"/>
                </a:solidFill>
              </a:rPr>
              <a:t>전체 공업제품은 올해 들어 </a:t>
            </a:r>
            <a:r>
              <a:rPr lang="ko-KR" altLang="en-US" sz="2000" dirty="0" smtClean="0">
                <a:solidFill>
                  <a:srgbClr val="004E6D"/>
                </a:solidFill>
              </a:rPr>
              <a:t>오름세 지속</a:t>
            </a:r>
            <a:endParaRPr lang="en-US" altLang="ko-KR" sz="2000" dirty="0" smtClean="0">
              <a:solidFill>
                <a:srgbClr val="004E6D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r>
              <a:rPr lang="en-US" altLang="ko-KR" sz="2000" dirty="0" smtClean="0">
                <a:solidFill>
                  <a:schemeClr val="accent4"/>
                </a:solidFill>
              </a:rPr>
              <a:t>   - </a:t>
            </a:r>
            <a:r>
              <a:rPr lang="ko-KR" altLang="en-US" sz="2000" dirty="0" smtClean="0">
                <a:solidFill>
                  <a:srgbClr val="004E6D"/>
                </a:solidFill>
              </a:rPr>
              <a:t>석유류를 제외한 공업제품</a:t>
            </a:r>
            <a:r>
              <a:rPr lang="ko-KR" altLang="en-US" sz="2000" dirty="0" smtClean="0">
                <a:solidFill>
                  <a:schemeClr val="accent4"/>
                </a:solidFill>
              </a:rPr>
              <a:t>은 금년 </a:t>
            </a:r>
            <a:r>
              <a:rPr lang="en-US" altLang="ko-KR" sz="2000" dirty="0" smtClean="0">
                <a:solidFill>
                  <a:schemeClr val="accent4"/>
                </a:solidFill>
              </a:rPr>
              <a:t>4~5</a:t>
            </a:r>
            <a:r>
              <a:rPr lang="ko-KR" altLang="en-US" sz="2000" dirty="0" smtClean="0">
                <a:solidFill>
                  <a:schemeClr val="accent4"/>
                </a:solidFill>
              </a:rPr>
              <a:t>월 가공식품 등 가격</a:t>
            </a:r>
            <a:r>
              <a:rPr lang="en-US" altLang="ko-KR" sz="2000" dirty="0" smtClean="0">
                <a:solidFill>
                  <a:schemeClr val="accent4"/>
                </a:solidFill>
              </a:rPr>
              <a:t/>
            </a:r>
            <a:br>
              <a:rPr lang="en-US" altLang="ko-KR" sz="2000" dirty="0" smtClean="0">
                <a:solidFill>
                  <a:schemeClr val="accent4"/>
                </a:solidFill>
              </a:rPr>
            </a:br>
            <a:r>
              <a:rPr lang="en-US" altLang="ko-KR" sz="2000" dirty="0" smtClean="0">
                <a:solidFill>
                  <a:schemeClr val="accent4"/>
                </a:solidFill>
              </a:rPr>
              <a:t>   </a:t>
            </a:r>
            <a:r>
              <a:rPr lang="ko-KR" altLang="en-US" sz="2000" dirty="0" smtClean="0">
                <a:solidFill>
                  <a:schemeClr val="accent4"/>
                </a:solidFill>
              </a:rPr>
              <a:t>상승으로 오름세를 보였으나</a:t>
            </a:r>
            <a:r>
              <a:rPr lang="en-US" altLang="ko-KR" sz="2000" dirty="0" smtClean="0">
                <a:solidFill>
                  <a:schemeClr val="accent4"/>
                </a:solidFill>
              </a:rPr>
              <a:t>, </a:t>
            </a:r>
            <a:r>
              <a:rPr lang="ko-KR" altLang="en-US" sz="2000" dirty="0" smtClean="0">
                <a:solidFill>
                  <a:schemeClr val="accent4"/>
                </a:solidFill>
              </a:rPr>
              <a:t>최근에는 </a:t>
            </a:r>
            <a:r>
              <a:rPr lang="en-US" altLang="ko-KR" sz="2000" dirty="0" smtClean="0">
                <a:solidFill>
                  <a:srgbClr val="004E6D"/>
                </a:solidFill>
              </a:rPr>
              <a:t>1%</a:t>
            </a:r>
            <a:r>
              <a:rPr lang="ko-KR" altLang="en-US" sz="2000" dirty="0" smtClean="0">
                <a:solidFill>
                  <a:srgbClr val="004E6D"/>
                </a:solidFill>
              </a:rPr>
              <a:t>수준에서 안정</a:t>
            </a:r>
            <a:r>
              <a:rPr lang="en-US" altLang="ko-KR" sz="2000" dirty="0" smtClean="0">
                <a:solidFill>
                  <a:schemeClr val="accent4"/>
                </a:solidFill>
              </a:rPr>
              <a:t> </a:t>
            </a:r>
            <a:endParaRPr lang="ko-KR" altLang="en-US" sz="2000" dirty="0" smtClean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100" y="3571876"/>
            <a:ext cx="285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u="sng" dirty="0" smtClean="0">
                <a:solidFill>
                  <a:schemeClr val="accent4"/>
                </a:solidFill>
              </a:rPr>
              <a:t>공업제품 가격</a:t>
            </a:r>
            <a:r>
              <a:rPr lang="en-US" altLang="ko-KR" sz="1600" u="sng" dirty="0" smtClean="0">
                <a:solidFill>
                  <a:schemeClr val="accent4"/>
                </a:solidFill>
              </a:rPr>
              <a:t>(</a:t>
            </a:r>
            <a:r>
              <a:rPr lang="ko-KR" altLang="en-US" sz="1600" u="sng" dirty="0" smtClean="0">
                <a:solidFill>
                  <a:schemeClr val="accent4"/>
                </a:solidFill>
              </a:rPr>
              <a:t>석유류 포함</a:t>
            </a:r>
            <a:r>
              <a:rPr lang="en-US" altLang="ko-KR" sz="1600" u="sng" dirty="0" smtClean="0">
                <a:solidFill>
                  <a:schemeClr val="accent4"/>
                </a:solidFill>
              </a:rPr>
              <a:t>)</a:t>
            </a:r>
            <a:endParaRPr lang="ko-KR" altLang="en-US" sz="2400" u="sng" dirty="0">
              <a:solidFill>
                <a:schemeClr val="accent4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3438" y="3571876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u="sng" dirty="0" smtClean="0">
                <a:solidFill>
                  <a:schemeClr val="accent4"/>
                </a:solidFill>
              </a:rPr>
              <a:t>석유류 및 석유류제외 공업제품 가격</a:t>
            </a:r>
            <a:endParaRPr lang="ko-KR" altLang="en-US" sz="2400" u="sng" dirty="0">
              <a:solidFill>
                <a:schemeClr val="accent4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0" y="142852"/>
            <a:ext cx="842965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000" b="1" dirty="0" smtClean="0">
                <a:solidFill>
                  <a:schemeClr val="accent3"/>
                </a:solidFill>
                <a:latin typeface="휴먼옛체" pitchFamily="2" charset="-127"/>
                <a:ea typeface="휴먼옛체" pitchFamily="2" charset="-127"/>
              </a:rPr>
              <a:t>Ⅱ</a:t>
            </a:r>
            <a:r>
              <a:rPr lang="en-US" altLang="ko-KR" sz="3000" b="1" dirty="0" smtClean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 </a:t>
            </a: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</a:rPr>
              <a:t>최근 물가동향 및 전망</a:t>
            </a: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</a:rPr>
              <a:t>(2-2) </a:t>
            </a:r>
            <a:r>
              <a:rPr lang="ko-KR" altLang="en-US" sz="2400" kern="0" dirty="0" smtClean="0">
                <a:latin typeface="HY견고딕" pitchFamily="18" charset="-127"/>
                <a:ea typeface="HY견고딕" pitchFamily="18" charset="-127"/>
              </a:rPr>
              <a:t>공업제품 및 석유류</a:t>
            </a:r>
            <a:endParaRPr lang="en-US" altLang="ko-KR" sz="2400" kern="0" dirty="0" smtClean="0"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12" name="차트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972344145"/>
              </p:ext>
            </p:extLst>
          </p:nvPr>
        </p:nvGraphicFramePr>
        <p:xfrm>
          <a:off x="521768" y="4005064"/>
          <a:ext cx="3924000" cy="231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차트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02798111"/>
              </p:ext>
            </p:extLst>
          </p:nvPr>
        </p:nvGraphicFramePr>
        <p:xfrm>
          <a:off x="4680448" y="4005064"/>
          <a:ext cx="3924000" cy="231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Chart 4"/>
          <p:cNvGraphicFramePr>
            <a:graphicFrameLocks/>
          </p:cNvGraphicFramePr>
          <p:nvPr/>
        </p:nvGraphicFramePr>
        <p:xfrm>
          <a:off x="4714876" y="4000504"/>
          <a:ext cx="4000528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Chart 2"/>
          <p:cNvGraphicFramePr>
            <a:graphicFrameLocks/>
          </p:cNvGraphicFramePr>
          <p:nvPr/>
        </p:nvGraphicFramePr>
        <p:xfrm>
          <a:off x="500034" y="4000504"/>
          <a:ext cx="4000528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AutoShape 8"/>
          <p:cNvSpPr>
            <a:spLocks noChangeArrowheads="1"/>
          </p:cNvSpPr>
          <p:nvPr/>
        </p:nvSpPr>
        <p:spPr bwMode="auto">
          <a:xfrm>
            <a:off x="539552" y="1071546"/>
            <a:ext cx="8247290" cy="2428892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500034" y="1142984"/>
            <a:ext cx="824729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 typeface="Wingdings" pitchFamily="2" charset="2"/>
              <a:buChar char="Ø"/>
            </a:pPr>
            <a:r>
              <a:rPr lang="en-US" altLang="ko-KR" sz="2000" dirty="0" smtClean="0">
                <a:solidFill>
                  <a:schemeClr val="accent4"/>
                </a:solidFill>
              </a:rPr>
              <a:t>(</a:t>
            </a:r>
            <a:r>
              <a:rPr lang="ko-KR" altLang="en-US" sz="2000" dirty="0" smtClean="0">
                <a:solidFill>
                  <a:schemeClr val="accent4"/>
                </a:solidFill>
              </a:rPr>
              <a:t>전기수도가스</a:t>
            </a:r>
            <a:r>
              <a:rPr lang="en-US" altLang="ko-KR" sz="2000" dirty="0" smtClean="0">
                <a:solidFill>
                  <a:schemeClr val="accent4"/>
                </a:solidFill>
              </a:rPr>
              <a:t>) </a:t>
            </a:r>
            <a:r>
              <a:rPr lang="ko-KR" altLang="en-US" sz="2000" dirty="0" smtClean="0">
                <a:solidFill>
                  <a:srgbClr val="004E6D"/>
                </a:solidFill>
              </a:rPr>
              <a:t>누진세 부담 완화</a:t>
            </a:r>
            <a:r>
              <a:rPr lang="ko-KR" altLang="en-US" sz="2000" dirty="0" smtClean="0">
                <a:solidFill>
                  <a:schemeClr val="accent4"/>
                </a:solidFill>
              </a:rPr>
              <a:t>를 위한 하계 전기요금 인하 </a:t>
            </a:r>
            <a:r>
              <a:rPr lang="en-US" altLang="ko-KR" sz="2000" dirty="0" smtClean="0">
                <a:solidFill>
                  <a:schemeClr val="accent4"/>
                </a:solidFill>
              </a:rPr>
              <a:t/>
            </a:r>
            <a:br>
              <a:rPr lang="en-US" altLang="ko-KR" sz="2000" dirty="0" smtClean="0">
                <a:solidFill>
                  <a:schemeClr val="accent4"/>
                </a:solidFill>
              </a:rPr>
            </a:br>
            <a:r>
              <a:rPr lang="en-US" altLang="ko-KR" sz="2000" dirty="0" smtClean="0">
                <a:solidFill>
                  <a:schemeClr val="accent4"/>
                </a:solidFill>
              </a:rPr>
              <a:t>                     </a:t>
            </a:r>
            <a:r>
              <a:rPr lang="en-US" altLang="ko-KR" sz="1600" dirty="0" smtClean="0">
                <a:solidFill>
                  <a:schemeClr val="accent4"/>
                </a:solidFill>
              </a:rPr>
              <a:t>(7~8</a:t>
            </a:r>
            <a:r>
              <a:rPr lang="ko-KR" altLang="en-US" sz="1600" dirty="0" smtClean="0">
                <a:solidFill>
                  <a:schemeClr val="accent4"/>
                </a:solidFill>
              </a:rPr>
              <a:t>월</a:t>
            </a:r>
            <a:r>
              <a:rPr lang="en-US" altLang="ko-KR" sz="1600" dirty="0" smtClean="0">
                <a:solidFill>
                  <a:schemeClr val="accent4"/>
                </a:solidFill>
              </a:rPr>
              <a:t>, △16.8%)</a:t>
            </a:r>
            <a:r>
              <a:rPr lang="ko-KR" altLang="en-US" sz="2000" dirty="0" smtClean="0">
                <a:solidFill>
                  <a:schemeClr val="accent4"/>
                </a:solidFill>
              </a:rPr>
              <a:t>로 </a:t>
            </a:r>
            <a:r>
              <a:rPr lang="ko-KR" altLang="en-US" sz="2000" dirty="0" smtClean="0">
                <a:solidFill>
                  <a:srgbClr val="004E6D"/>
                </a:solidFill>
              </a:rPr>
              <a:t>올해 </a:t>
            </a:r>
            <a:r>
              <a:rPr lang="en-US" altLang="ko-KR" sz="2000" dirty="0" smtClean="0">
                <a:solidFill>
                  <a:srgbClr val="004E6D"/>
                </a:solidFill>
              </a:rPr>
              <a:t>8</a:t>
            </a:r>
            <a:r>
              <a:rPr lang="ko-KR" altLang="en-US" sz="2000" dirty="0" smtClean="0">
                <a:solidFill>
                  <a:srgbClr val="004E6D"/>
                </a:solidFill>
              </a:rPr>
              <a:t>월 큰 폭 하락</a:t>
            </a:r>
            <a:endParaRPr lang="en-US" altLang="ko-KR" sz="2000" dirty="0" smtClean="0">
              <a:solidFill>
                <a:srgbClr val="004E6D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 typeface="Wingdings" pitchFamily="2" charset="2"/>
              <a:buChar char="Ø"/>
            </a:pPr>
            <a:r>
              <a:rPr lang="en-US" altLang="ko-KR" sz="2000" dirty="0" smtClean="0">
                <a:solidFill>
                  <a:schemeClr val="accent4"/>
                </a:solidFill>
              </a:rPr>
              <a:t>(</a:t>
            </a:r>
            <a:r>
              <a:rPr lang="ko-KR" altLang="en-US" sz="2000" dirty="0" smtClean="0">
                <a:solidFill>
                  <a:schemeClr val="accent4"/>
                </a:solidFill>
              </a:rPr>
              <a:t>서비스</a:t>
            </a:r>
            <a:r>
              <a:rPr lang="en-US" altLang="ko-KR" sz="2000" dirty="0" smtClean="0">
                <a:solidFill>
                  <a:schemeClr val="accent4"/>
                </a:solidFill>
              </a:rPr>
              <a:t>) </a:t>
            </a:r>
            <a:r>
              <a:rPr lang="ko-KR" altLang="en-US" sz="2000" dirty="0" smtClean="0">
                <a:solidFill>
                  <a:srgbClr val="004E6D"/>
                </a:solidFill>
              </a:rPr>
              <a:t>공공서비스</a:t>
            </a:r>
            <a:r>
              <a:rPr lang="ko-KR" altLang="en-US" sz="2000" dirty="0" smtClean="0">
                <a:solidFill>
                  <a:schemeClr val="accent4"/>
                </a:solidFill>
              </a:rPr>
              <a:t>는 핵심생계비 인하 노력 등으로 </a:t>
            </a:r>
            <a:r>
              <a:rPr lang="ko-KR" altLang="en-US" sz="2000" dirty="0" smtClean="0">
                <a:solidFill>
                  <a:srgbClr val="004E6D"/>
                </a:solidFill>
              </a:rPr>
              <a:t>하락세</a:t>
            </a:r>
            <a:r>
              <a:rPr lang="en-US" altLang="ko-KR" sz="2000" dirty="0" smtClean="0">
                <a:solidFill>
                  <a:srgbClr val="004E6D"/>
                </a:solidFill>
              </a:rPr>
              <a:t>, </a:t>
            </a:r>
            <a:r>
              <a:rPr lang="en-US" altLang="ko-KR" sz="2000" dirty="0" smtClean="0">
                <a:solidFill>
                  <a:schemeClr val="accent4"/>
                </a:solidFill>
              </a:rPr>
              <a:t/>
            </a:r>
            <a:br>
              <a:rPr lang="en-US" altLang="ko-KR" sz="2000" dirty="0" smtClean="0">
                <a:solidFill>
                  <a:schemeClr val="accent4"/>
                </a:solidFill>
              </a:rPr>
            </a:br>
            <a:r>
              <a:rPr lang="en-US" altLang="ko-KR" sz="2000" dirty="0" smtClean="0">
                <a:solidFill>
                  <a:schemeClr val="accent4"/>
                </a:solidFill>
              </a:rPr>
              <a:t>            </a:t>
            </a:r>
            <a:r>
              <a:rPr lang="ko-KR" altLang="en-US" sz="2000" dirty="0" smtClean="0">
                <a:solidFill>
                  <a:srgbClr val="004E6D"/>
                </a:solidFill>
              </a:rPr>
              <a:t>개인서비스</a:t>
            </a:r>
            <a:r>
              <a:rPr lang="ko-KR" altLang="en-US" sz="2000" dirty="0" smtClean="0">
                <a:solidFill>
                  <a:schemeClr val="accent4"/>
                </a:solidFill>
              </a:rPr>
              <a:t>는 </a:t>
            </a:r>
            <a:r>
              <a:rPr lang="en-US" altLang="ko-KR" sz="2000" dirty="0">
                <a:solidFill>
                  <a:srgbClr val="004E6D"/>
                </a:solidFill>
              </a:rPr>
              <a:t>2%</a:t>
            </a:r>
            <a:r>
              <a:rPr lang="ko-KR" altLang="en-US" sz="2000" dirty="0">
                <a:solidFill>
                  <a:srgbClr val="004E6D"/>
                </a:solidFill>
              </a:rPr>
              <a:t>대 상승률 </a:t>
            </a:r>
            <a:r>
              <a:rPr lang="ko-KR" altLang="en-US" sz="2000" dirty="0" smtClean="0">
                <a:solidFill>
                  <a:schemeClr val="accent4"/>
                </a:solidFill>
              </a:rPr>
              <a:t>지속</a:t>
            </a:r>
            <a:endParaRPr lang="en-US" altLang="ko-KR" sz="2000" dirty="0" smtClean="0">
              <a:solidFill>
                <a:srgbClr val="C00000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endParaRPr lang="en-US" altLang="ko-KR" sz="2000" dirty="0" smtClean="0">
              <a:solidFill>
                <a:schemeClr val="accent4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endParaRPr lang="ko-KR" altLang="en-US" sz="2000" dirty="0" smtClean="0">
              <a:solidFill>
                <a:schemeClr val="accent4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00166" y="3643314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u="sng" dirty="0" smtClean="0">
                <a:solidFill>
                  <a:schemeClr val="accent4"/>
                </a:solidFill>
              </a:rPr>
              <a:t>전기수도가스 요금</a:t>
            </a:r>
            <a:endParaRPr lang="ko-KR" altLang="en-US" sz="2000" u="sng" dirty="0">
              <a:solidFill>
                <a:schemeClr val="accent4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0694" y="3643314"/>
            <a:ext cx="25717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u="sng" dirty="0" smtClean="0">
                <a:solidFill>
                  <a:schemeClr val="accent4"/>
                </a:solidFill>
              </a:rPr>
              <a:t>공공 및 개인서비스 요금</a:t>
            </a:r>
            <a:endParaRPr lang="ko-KR" altLang="en-US" sz="2400" u="sng" dirty="0">
              <a:solidFill>
                <a:schemeClr val="accent4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0" y="142852"/>
            <a:ext cx="900115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000" b="1" dirty="0" smtClean="0">
                <a:solidFill>
                  <a:schemeClr val="accent3"/>
                </a:solidFill>
                <a:latin typeface="휴먼옛체" pitchFamily="2" charset="-127"/>
                <a:ea typeface="휴먼옛체" pitchFamily="2" charset="-127"/>
              </a:rPr>
              <a:t>Ⅱ</a:t>
            </a:r>
            <a:r>
              <a:rPr lang="en-US" altLang="ko-KR" sz="3000" b="1" dirty="0" smtClean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 </a:t>
            </a: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</a:rPr>
              <a:t>최근 물가동향 및 전망</a:t>
            </a: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</a:rPr>
              <a:t>(2-3) </a:t>
            </a:r>
            <a:r>
              <a:rPr lang="ko-KR" altLang="en-US" sz="2400" kern="0" dirty="0" smtClean="0">
                <a:latin typeface="HY견고딕" pitchFamily="18" charset="-127"/>
                <a:ea typeface="HY견고딕" pitchFamily="18" charset="-127"/>
              </a:rPr>
              <a:t>전기수도가스 및 서비스</a:t>
            </a:r>
            <a:endParaRPr lang="en-US" altLang="ko-KR" sz="2400" kern="0" dirty="0" smtClean="0"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9" name="직선 화살표 연결선 18"/>
          <p:cNvCxnSpPr/>
          <p:nvPr/>
        </p:nvCxnSpPr>
        <p:spPr>
          <a:xfrm>
            <a:off x="6929454" y="5357826"/>
            <a:ext cx="1500198" cy="500066"/>
          </a:xfrm>
          <a:prstGeom prst="straightConnector1">
            <a:avLst/>
          </a:prstGeom>
          <a:ln w="1587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타원 21"/>
          <p:cNvSpPr/>
          <p:nvPr/>
        </p:nvSpPr>
        <p:spPr>
          <a:xfrm>
            <a:off x="3929058" y="5214950"/>
            <a:ext cx="571504" cy="857256"/>
          </a:xfrm>
          <a:prstGeom prst="ellipse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8"/>
          <p:cNvSpPr>
            <a:spLocks noChangeArrowheads="1"/>
          </p:cNvSpPr>
          <p:nvPr/>
        </p:nvSpPr>
        <p:spPr bwMode="auto">
          <a:xfrm>
            <a:off x="573088" y="1506538"/>
            <a:ext cx="7993062" cy="2138486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409575" y="1142984"/>
            <a:ext cx="3233731" cy="503254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98000" anchor="ctr"/>
          <a:lstStyle/>
          <a:p>
            <a:pPr>
              <a:spcBef>
                <a:spcPct val="0"/>
              </a:spcBef>
              <a:defRPr/>
            </a:pPr>
            <a:r>
              <a:rPr lang="en-US" altLang="ko-KR" sz="2200" dirty="0" smtClean="0">
                <a:latin typeface="HY헤드라인M" pitchFamily="18" charset="-127"/>
                <a:ea typeface="HY헤드라인M" pitchFamily="18" charset="-127"/>
              </a:rPr>
              <a:t>18</a:t>
            </a: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년 소비자물가 전망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395536" y="1844824"/>
            <a:ext cx="8208912" cy="1788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ko-KR" altLang="en-US" sz="2000" dirty="0" smtClean="0">
                <a:solidFill>
                  <a:srgbClr val="004E6D"/>
                </a:solidFill>
              </a:rPr>
              <a:t>금년 하반기</a:t>
            </a:r>
            <a:r>
              <a:rPr lang="ko-KR" altLang="en-US" sz="2000" dirty="0" smtClean="0">
                <a:solidFill>
                  <a:schemeClr val="tx1"/>
                </a:solidFill>
              </a:rPr>
              <a:t>에도</a:t>
            </a:r>
            <a:r>
              <a:rPr lang="ko-KR" altLang="en-US" sz="2000" dirty="0" smtClean="0">
                <a:solidFill>
                  <a:srgbClr val="C00000"/>
                </a:solidFill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</a:rPr>
              <a:t>전반적인 물가 흐름은 </a:t>
            </a:r>
            <a:r>
              <a:rPr lang="ko-KR" altLang="en-US" sz="2000" dirty="0" smtClean="0">
                <a:solidFill>
                  <a:srgbClr val="004E6D"/>
                </a:solidFill>
              </a:rPr>
              <a:t>안정세를 지속</a:t>
            </a:r>
            <a:r>
              <a:rPr lang="ko-KR" altLang="en-US" sz="2000" dirty="0" smtClean="0">
                <a:solidFill>
                  <a:schemeClr val="tx1"/>
                </a:solidFill>
              </a:rPr>
              <a:t>하겠으나</a:t>
            </a:r>
            <a:r>
              <a:rPr lang="en-US" altLang="ko-KR" sz="2000" dirty="0" smtClean="0">
                <a:solidFill>
                  <a:schemeClr val="tx1"/>
                </a:solidFill>
              </a:rPr>
              <a:t>,</a:t>
            </a:r>
            <a:r>
              <a:rPr lang="ko-KR" altLang="en-US" sz="2000" dirty="0" smtClean="0">
                <a:solidFill>
                  <a:schemeClr val="tx1"/>
                </a:solidFill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ko-KR" altLang="en-US" sz="2000" dirty="0" smtClean="0">
                <a:solidFill>
                  <a:srgbClr val="004E6D"/>
                </a:solidFill>
              </a:rPr>
              <a:t>물가 상승압력</a:t>
            </a:r>
            <a:r>
              <a:rPr lang="ko-KR" altLang="en-US" sz="2000" dirty="0" smtClean="0">
                <a:solidFill>
                  <a:schemeClr val="tx1"/>
                </a:solidFill>
              </a:rPr>
              <a:t>은 </a:t>
            </a:r>
            <a:r>
              <a:rPr lang="ko-KR" altLang="en-US" sz="2000" dirty="0" smtClean="0">
                <a:solidFill>
                  <a:srgbClr val="004E6D"/>
                </a:solidFill>
              </a:rPr>
              <a:t>상반기 대비 다소 확대</a:t>
            </a:r>
            <a:r>
              <a:rPr lang="en-US" altLang="ko-KR" sz="1600" dirty="0" smtClean="0">
                <a:solidFill>
                  <a:schemeClr val="tx1"/>
                </a:solidFill>
              </a:rPr>
              <a:t>(18</a:t>
            </a:r>
            <a:r>
              <a:rPr lang="ko-KR" altLang="en-US" sz="1600" dirty="0" smtClean="0">
                <a:solidFill>
                  <a:schemeClr val="tx1"/>
                </a:solidFill>
              </a:rPr>
              <a:t>년 전망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ko-KR" altLang="en-US" sz="1600" b="1" dirty="0" smtClean="0">
                <a:solidFill>
                  <a:schemeClr val="tx1"/>
                </a:solidFill>
                <a:latin typeface="HY견명조" pitchFamily="18" charset="-127"/>
                <a:ea typeface="HY견명조" pitchFamily="18" charset="-127"/>
              </a:rPr>
              <a:t>上 </a:t>
            </a:r>
            <a:r>
              <a:rPr lang="en-US" altLang="ko-KR" sz="1600" dirty="0" smtClean="0">
                <a:solidFill>
                  <a:schemeClr val="tx1"/>
                </a:solidFill>
              </a:rPr>
              <a:t>1.4%, </a:t>
            </a:r>
            <a:r>
              <a:rPr lang="ko-KR" altLang="en-US" sz="1600" b="1" dirty="0" smtClean="0">
                <a:solidFill>
                  <a:schemeClr val="tx1"/>
                </a:solidFill>
                <a:latin typeface="HY견명조" pitchFamily="18" charset="-127"/>
                <a:ea typeface="HY견명조" pitchFamily="18" charset="-127"/>
              </a:rPr>
              <a:t>下</a:t>
            </a:r>
            <a:r>
              <a:rPr lang="ko-KR" altLang="en-US" sz="1600" dirty="0" smtClean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1.8%)</a:t>
            </a:r>
            <a:endParaRPr lang="en-US" altLang="ko-KR" sz="2000" dirty="0" smtClean="0">
              <a:solidFill>
                <a:schemeClr val="accent4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en-US" altLang="ko-KR" sz="2000" dirty="0" smtClean="0">
                <a:solidFill>
                  <a:srgbClr val="004E6D"/>
                </a:solidFill>
              </a:rPr>
              <a:t>2018</a:t>
            </a:r>
            <a:r>
              <a:rPr lang="ko-KR" altLang="en-US" sz="2000" dirty="0" smtClean="0">
                <a:solidFill>
                  <a:srgbClr val="004E6D"/>
                </a:solidFill>
              </a:rPr>
              <a:t>년 연간</a:t>
            </a:r>
            <a:r>
              <a:rPr lang="ko-KR" altLang="en-US" sz="2000" dirty="0" smtClean="0">
                <a:solidFill>
                  <a:schemeClr val="accent4"/>
                </a:solidFill>
              </a:rPr>
              <a:t>으로는 </a:t>
            </a:r>
            <a:r>
              <a:rPr lang="en-US" altLang="ko-KR" sz="2000" dirty="0" smtClean="0">
                <a:solidFill>
                  <a:srgbClr val="004E6D"/>
                </a:solidFill>
              </a:rPr>
              <a:t>1.6% </a:t>
            </a:r>
            <a:r>
              <a:rPr lang="ko-KR" altLang="en-US" sz="2000" dirty="0" smtClean="0">
                <a:solidFill>
                  <a:srgbClr val="004E6D"/>
                </a:solidFill>
              </a:rPr>
              <a:t>상승</a:t>
            </a:r>
            <a:r>
              <a:rPr lang="ko-KR" altLang="en-US" sz="2000" dirty="0" smtClean="0">
                <a:solidFill>
                  <a:schemeClr val="tx1"/>
                </a:solidFill>
              </a:rPr>
              <a:t>할 것으로 전망</a:t>
            </a:r>
            <a:endParaRPr lang="en-US" altLang="ko-KR" sz="2000" dirty="0" smtClean="0">
              <a:solidFill>
                <a:schemeClr val="tx1"/>
              </a:solidFill>
            </a:endParaRP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559049" y="4435276"/>
            <a:ext cx="7993062" cy="1994120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>
            <a:off x="395537" y="4071942"/>
            <a:ext cx="3247769" cy="503035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98000" anchor="ctr"/>
          <a:lstStyle/>
          <a:p>
            <a:pPr>
              <a:spcBef>
                <a:spcPct val="0"/>
              </a:spcBef>
              <a:defRPr/>
            </a:pP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금년 하반기 </a:t>
            </a:r>
            <a:r>
              <a:rPr lang="en-US" altLang="ko-KR" sz="2200" dirty="0" smtClean="0">
                <a:latin typeface="HY헤드라인M" pitchFamily="18" charset="-127"/>
                <a:ea typeface="HY헤드라인M" pitchFamily="18" charset="-127"/>
              </a:rPr>
              <a:t>Risk</a:t>
            </a: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 요인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459432" y="4701554"/>
            <a:ext cx="8001000" cy="1679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en-US" altLang="ko-KR" sz="2000" dirty="0" smtClean="0">
                <a:solidFill>
                  <a:schemeClr val="tx1"/>
                </a:solidFill>
              </a:rPr>
              <a:t>(</a:t>
            </a:r>
            <a:r>
              <a:rPr lang="ko-KR" altLang="en-US" sz="2000" dirty="0" smtClean="0">
                <a:solidFill>
                  <a:schemeClr val="tx1"/>
                </a:solidFill>
              </a:rPr>
              <a:t>국제 유가</a:t>
            </a:r>
            <a:r>
              <a:rPr lang="en-US" altLang="ko-KR" sz="2000" dirty="0" smtClean="0">
                <a:solidFill>
                  <a:schemeClr val="tx1"/>
                </a:solidFill>
              </a:rPr>
              <a:t>) </a:t>
            </a:r>
            <a:r>
              <a:rPr lang="ko-KR" altLang="en-US" sz="2000" dirty="0" smtClean="0">
                <a:solidFill>
                  <a:schemeClr val="tx1"/>
                </a:solidFill>
              </a:rPr>
              <a:t>미국의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對이란제재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세계경제의 회복세에 따른 원유수요 증가 등</a:t>
            </a:r>
            <a:r>
              <a:rPr lang="ko-KR" altLang="en-US" sz="2000" dirty="0" smtClean="0">
                <a:solidFill>
                  <a:srgbClr val="C00000"/>
                </a:solidFill>
              </a:rPr>
              <a:t> </a:t>
            </a:r>
            <a:r>
              <a:rPr lang="ko-KR" altLang="en-US" sz="2000" dirty="0" smtClean="0">
                <a:solidFill>
                  <a:srgbClr val="004E6D"/>
                </a:solidFill>
              </a:rPr>
              <a:t>상승요인 지속</a:t>
            </a:r>
            <a:r>
              <a:rPr lang="ko-KR" altLang="en-US" sz="2000" dirty="0" smtClean="0">
                <a:solidFill>
                  <a:srgbClr val="C00000"/>
                </a:solidFill>
              </a:rPr>
              <a:t>      </a:t>
            </a:r>
            <a:r>
              <a:rPr lang="ko-KR" altLang="en-US" sz="2000" dirty="0" smtClean="0">
                <a:solidFill>
                  <a:srgbClr val="004E6D"/>
                </a:solidFill>
              </a:rPr>
              <a:t>석유류 </a:t>
            </a:r>
            <a:r>
              <a:rPr lang="en-US" altLang="ko-KR" sz="2000" dirty="0" smtClean="0">
                <a:solidFill>
                  <a:srgbClr val="004E6D"/>
                </a:solidFill>
              </a:rPr>
              <a:t>+ </a:t>
            </a:r>
            <a:r>
              <a:rPr lang="ko-KR" altLang="en-US" sz="2000" dirty="0" smtClean="0">
                <a:solidFill>
                  <a:srgbClr val="004E6D"/>
                </a:solidFill>
              </a:rPr>
              <a:t>공공요금 영향 가능</a:t>
            </a:r>
            <a:endParaRPr lang="en-US" altLang="ko-KR" sz="2000" dirty="0" smtClean="0">
              <a:solidFill>
                <a:srgbClr val="004E6D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Tx/>
              <a:buChar char="-"/>
            </a:pPr>
            <a:r>
              <a:rPr lang="en-US" altLang="ko-KR" sz="2000" dirty="0" smtClean="0">
                <a:solidFill>
                  <a:schemeClr val="tx1"/>
                </a:solidFill>
              </a:rPr>
              <a:t>(</a:t>
            </a:r>
            <a:r>
              <a:rPr lang="ko-KR" altLang="en-US" sz="2000" dirty="0" smtClean="0">
                <a:solidFill>
                  <a:schemeClr val="tx1"/>
                </a:solidFill>
              </a:rPr>
              <a:t>농축수산물</a:t>
            </a:r>
            <a:r>
              <a:rPr lang="en-US" altLang="ko-KR" sz="2000" dirty="0" smtClean="0">
                <a:solidFill>
                  <a:schemeClr val="tx1"/>
                </a:solidFill>
              </a:rPr>
              <a:t>) </a:t>
            </a:r>
            <a:r>
              <a:rPr lang="ko-KR" altLang="en-US" sz="2000" dirty="0" smtClean="0">
                <a:solidFill>
                  <a:schemeClr val="tx1"/>
                </a:solidFill>
              </a:rPr>
              <a:t>겨울철 한파에 따른 </a:t>
            </a:r>
            <a:r>
              <a:rPr lang="ko-KR" altLang="en-US" sz="2000" dirty="0" smtClean="0">
                <a:solidFill>
                  <a:srgbClr val="004E6D"/>
                </a:solidFill>
              </a:rPr>
              <a:t>냉해</a:t>
            </a:r>
            <a:r>
              <a:rPr lang="en-US" altLang="ko-KR" sz="2000" dirty="0" smtClean="0">
                <a:solidFill>
                  <a:srgbClr val="004E6D"/>
                </a:solidFill>
              </a:rPr>
              <a:t>, </a:t>
            </a:r>
            <a:r>
              <a:rPr lang="ko-KR" altLang="en-US" sz="2000" dirty="0" smtClean="0">
                <a:solidFill>
                  <a:srgbClr val="004E6D"/>
                </a:solidFill>
              </a:rPr>
              <a:t>가축폐사</a:t>
            </a:r>
            <a:r>
              <a:rPr lang="ko-KR" altLang="en-US" sz="2000" dirty="0" smtClean="0">
                <a:solidFill>
                  <a:srgbClr val="C00000"/>
                </a:solidFill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</a:rPr>
              <a:t>가능성 상존</a:t>
            </a:r>
            <a:endParaRPr lang="en-US" altLang="ko-KR" sz="2000" dirty="0" smtClean="0">
              <a:solidFill>
                <a:schemeClr val="tx1"/>
              </a:solidFill>
            </a:endParaRPr>
          </a:p>
        </p:txBody>
      </p:sp>
      <p:cxnSp>
        <p:nvCxnSpPr>
          <p:cNvPr id="17" name="직선 화살표 연결선 16"/>
          <p:cNvCxnSpPr/>
          <p:nvPr/>
        </p:nvCxnSpPr>
        <p:spPr>
          <a:xfrm>
            <a:off x="4283968" y="5445224"/>
            <a:ext cx="285752" cy="158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0" y="142852"/>
            <a:ext cx="864396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000" b="1" dirty="0" smtClean="0">
                <a:solidFill>
                  <a:schemeClr val="accent3"/>
                </a:solidFill>
                <a:latin typeface="휴먼옛체" pitchFamily="2" charset="-127"/>
                <a:ea typeface="휴먼옛체" pitchFamily="2" charset="-127"/>
              </a:rPr>
              <a:t>Ⅱ</a:t>
            </a:r>
            <a:r>
              <a:rPr lang="en-US" altLang="ko-KR" sz="3000" b="1" dirty="0" smtClean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 </a:t>
            </a: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</a:rPr>
              <a:t>최근 물가동향 및 전망</a:t>
            </a: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</a:rPr>
              <a:t>(3)</a:t>
            </a:r>
            <a:endParaRPr lang="en-US" altLang="ko-KR" sz="2000" kern="0" dirty="0" smtClean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8" descr="목차2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28728" y="1428736"/>
            <a:ext cx="67691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18" descr="목차2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71604" y="3071810"/>
            <a:ext cx="676910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19" descr="목차2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00166" y="4929198"/>
            <a:ext cx="67691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 Box 7"/>
          <p:cNvSpPr txBox="1">
            <a:spLocks noChangeArrowheads="1"/>
          </p:cNvSpPr>
          <p:nvPr/>
        </p:nvSpPr>
        <p:spPr bwMode="auto">
          <a:xfrm>
            <a:off x="8820150" y="6527800"/>
            <a:ext cx="268288" cy="330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85738" indent="-185738">
              <a:lnSpc>
                <a:spcPct val="130000"/>
              </a:lnSpc>
              <a:buSzPct val="70000"/>
            </a:pPr>
            <a:fld id="{FAB45F94-8950-43B1-8600-15B6E8EB08AB}" type="slidenum">
              <a:rPr lang="en-US" altLang="ko-KR" sz="1200" b="1">
                <a:solidFill>
                  <a:schemeClr val="tx1"/>
                </a:solidFill>
                <a:latin typeface="Arial" charset="0"/>
              </a:rPr>
              <a:pPr marL="185738" indent="-185738">
                <a:lnSpc>
                  <a:spcPct val="130000"/>
                </a:lnSpc>
                <a:buSzPct val="70000"/>
              </a:pPr>
              <a:t>13</a:t>
            </a:fld>
            <a:endParaRPr lang="en-US" altLang="ko-KR" sz="12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7" name="Text Box 25"/>
          <p:cNvSpPr txBox="1">
            <a:spLocks noChangeArrowheads="1"/>
          </p:cNvSpPr>
          <p:nvPr/>
        </p:nvSpPr>
        <p:spPr bwMode="auto">
          <a:xfrm>
            <a:off x="1695296" y="3357562"/>
            <a:ext cx="682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4000" b="1" dirty="0">
                <a:solidFill>
                  <a:schemeClr val="accent5"/>
                </a:solidFill>
                <a:latin typeface="휴먼옛체" pitchFamily="2" charset="-127"/>
                <a:ea typeface="휴먼옛체" pitchFamily="2" charset="-127"/>
              </a:rPr>
              <a:t>Ⅱ</a:t>
            </a:r>
          </a:p>
        </p:txBody>
      </p:sp>
      <p:sp>
        <p:nvSpPr>
          <p:cNvPr id="5131" name="Text Box 25"/>
          <p:cNvSpPr txBox="1">
            <a:spLocks noChangeArrowheads="1"/>
          </p:cNvSpPr>
          <p:nvPr/>
        </p:nvSpPr>
        <p:spPr bwMode="auto">
          <a:xfrm>
            <a:off x="1599497" y="1643050"/>
            <a:ext cx="682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4000" b="1" dirty="0">
                <a:solidFill>
                  <a:schemeClr val="accent5"/>
                </a:solidFill>
                <a:latin typeface="휴먼옛체" pitchFamily="2" charset="-127"/>
                <a:ea typeface="휴먼옛체" pitchFamily="2" charset="-127"/>
              </a:rPr>
              <a:t>Ⅰ</a:t>
            </a:r>
          </a:p>
        </p:txBody>
      </p:sp>
      <p:sp>
        <p:nvSpPr>
          <p:cNvPr id="5130" name="Text Box 23"/>
          <p:cNvSpPr txBox="1">
            <a:spLocks noChangeArrowheads="1"/>
          </p:cNvSpPr>
          <p:nvPr/>
        </p:nvSpPr>
        <p:spPr bwMode="auto">
          <a:xfrm>
            <a:off x="2500298" y="1766742"/>
            <a:ext cx="40005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2400" dirty="0" smtClean="0">
                <a:solidFill>
                  <a:schemeClr val="accent5"/>
                </a:solidFill>
              </a:rPr>
              <a:t>소비자 물가지수 개요</a:t>
            </a:r>
            <a:endParaRPr lang="ko-KR" altLang="en-US" sz="2400" dirty="0">
              <a:solidFill>
                <a:schemeClr val="accent5"/>
              </a:solidFill>
            </a:endParaRPr>
          </a:p>
        </p:txBody>
      </p:sp>
      <p:sp>
        <p:nvSpPr>
          <p:cNvPr id="5126" name="Text Box 23"/>
          <p:cNvSpPr txBox="1">
            <a:spLocks noChangeArrowheads="1"/>
          </p:cNvSpPr>
          <p:nvPr/>
        </p:nvSpPr>
        <p:spPr bwMode="auto">
          <a:xfrm>
            <a:off x="2571736" y="5286388"/>
            <a:ext cx="37274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2400" dirty="0" smtClean="0">
                <a:solidFill>
                  <a:srgbClr val="003366"/>
                </a:solidFill>
              </a:rPr>
              <a:t>정부의 대응방향</a:t>
            </a:r>
            <a:endParaRPr lang="ko-KR" altLang="en-US" sz="2400" dirty="0">
              <a:solidFill>
                <a:srgbClr val="003366"/>
              </a:solidFill>
            </a:endParaRPr>
          </a:p>
        </p:txBody>
      </p:sp>
      <p:sp>
        <p:nvSpPr>
          <p:cNvPr id="11" name="Text Box 25"/>
          <p:cNvSpPr txBox="1">
            <a:spLocks noChangeArrowheads="1"/>
          </p:cNvSpPr>
          <p:nvPr/>
        </p:nvSpPr>
        <p:spPr bwMode="auto">
          <a:xfrm>
            <a:off x="1643042" y="5143512"/>
            <a:ext cx="68800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4000" b="1" dirty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Ⅲ</a:t>
            </a:r>
          </a:p>
        </p:txBody>
      </p:sp>
      <p:sp>
        <p:nvSpPr>
          <p:cNvPr id="12" name="Text Box 23"/>
          <p:cNvSpPr txBox="1">
            <a:spLocks noChangeArrowheads="1"/>
          </p:cNvSpPr>
          <p:nvPr/>
        </p:nvSpPr>
        <p:spPr bwMode="auto">
          <a:xfrm>
            <a:off x="2571736" y="3500438"/>
            <a:ext cx="41434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2400" dirty="0" smtClean="0">
                <a:solidFill>
                  <a:schemeClr val="accent5"/>
                </a:solidFill>
              </a:rPr>
              <a:t>최근 물가 동향 및 전망</a:t>
            </a:r>
            <a:endParaRPr lang="ko-KR" altLang="en-US" sz="2400" dirty="0">
              <a:solidFill>
                <a:schemeClr val="accent5"/>
              </a:solidFill>
            </a:endParaRPr>
          </a:p>
        </p:txBody>
      </p:sp>
      <p:sp>
        <p:nvSpPr>
          <p:cNvPr id="13" name="Rectangle 9"/>
          <p:cNvSpPr txBox="1">
            <a:spLocks noChangeArrowheads="1"/>
          </p:cNvSpPr>
          <p:nvPr/>
        </p:nvSpPr>
        <p:spPr bwMode="auto">
          <a:xfrm>
            <a:off x="34925" y="107950"/>
            <a:ext cx="769778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defRPr/>
            </a:pP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 순   서</a:t>
            </a:r>
            <a:endParaRPr lang="en-US" altLang="ko-KR" sz="3000" kern="0" dirty="0"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8"/>
          <p:cNvSpPr>
            <a:spLocks noChangeArrowheads="1"/>
          </p:cNvSpPr>
          <p:nvPr/>
        </p:nvSpPr>
        <p:spPr bwMode="auto">
          <a:xfrm>
            <a:off x="573088" y="1506538"/>
            <a:ext cx="7993062" cy="2351090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409575" y="1142984"/>
            <a:ext cx="2019285" cy="503254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98000" anchor="ctr"/>
          <a:lstStyle/>
          <a:p>
            <a:pPr>
              <a:spcBef>
                <a:spcPct val="0"/>
              </a:spcBef>
              <a:defRPr/>
            </a:pP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 거시 정책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500034" y="1714488"/>
            <a:ext cx="7992888" cy="2155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 typeface="Wingdings" pitchFamily="2" charset="2"/>
              <a:buChar char="Ø"/>
            </a:pPr>
            <a:r>
              <a:rPr lang="ko-KR" altLang="en-US" sz="2000" dirty="0" smtClean="0">
                <a:solidFill>
                  <a:schemeClr val="tx1"/>
                </a:solidFill>
              </a:rPr>
              <a:t>세계경제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국내경기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물가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고용 등을 </a:t>
            </a:r>
            <a:r>
              <a:rPr lang="ko-KR" altLang="en-US" sz="2000" dirty="0" smtClean="0">
                <a:solidFill>
                  <a:srgbClr val="004E6D"/>
                </a:solidFill>
              </a:rPr>
              <a:t>종합적</a:t>
            </a:r>
            <a:r>
              <a:rPr lang="ko-KR" altLang="en-US" sz="2000" dirty="0" smtClean="0">
                <a:solidFill>
                  <a:schemeClr val="tx1"/>
                </a:solidFill>
              </a:rPr>
              <a:t>으로 고려하여 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ko-KR" altLang="en-US" sz="2000" dirty="0" smtClean="0">
                <a:solidFill>
                  <a:srgbClr val="004E6D"/>
                </a:solidFill>
              </a:rPr>
              <a:t>거시정책</a:t>
            </a:r>
            <a:r>
              <a:rPr lang="en-US" altLang="ko-KR" sz="2000" dirty="0" smtClean="0">
                <a:solidFill>
                  <a:schemeClr val="tx1"/>
                </a:solidFill>
              </a:rPr>
              <a:t>(</a:t>
            </a:r>
            <a:r>
              <a:rPr lang="ko-KR" altLang="en-US" sz="2000" dirty="0" smtClean="0">
                <a:solidFill>
                  <a:schemeClr val="tx1"/>
                </a:solidFill>
              </a:rPr>
              <a:t>재정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통화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환율 정책</a:t>
            </a:r>
            <a:r>
              <a:rPr lang="en-US" altLang="ko-KR" sz="2000" dirty="0" smtClean="0">
                <a:solidFill>
                  <a:schemeClr val="tx1"/>
                </a:solidFill>
              </a:rPr>
              <a:t>)</a:t>
            </a:r>
            <a:r>
              <a:rPr lang="ko-KR" altLang="en-US" sz="2000" dirty="0" smtClean="0">
                <a:solidFill>
                  <a:schemeClr val="tx1"/>
                </a:solidFill>
              </a:rPr>
              <a:t>을 </a:t>
            </a:r>
            <a:r>
              <a:rPr lang="ko-KR" altLang="en-US" sz="2000" dirty="0" smtClean="0">
                <a:solidFill>
                  <a:srgbClr val="004E6D"/>
                </a:solidFill>
              </a:rPr>
              <a:t>조화롭게 운용</a:t>
            </a:r>
            <a:r>
              <a:rPr lang="en-US" altLang="ko-KR" sz="2000" dirty="0" smtClean="0">
                <a:solidFill>
                  <a:schemeClr val="tx1"/>
                </a:solidFill>
              </a:rPr>
              <a:t>(policy mix)</a:t>
            </a: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 typeface="Wingdings" pitchFamily="2" charset="2"/>
              <a:buChar char="Ø"/>
            </a:pPr>
            <a:r>
              <a:rPr lang="ko-KR" altLang="en-US" sz="2000" dirty="0" smtClean="0">
                <a:solidFill>
                  <a:schemeClr val="tx1"/>
                </a:solidFill>
              </a:rPr>
              <a:t>확고한 물가안정의지 전달 </a:t>
            </a:r>
            <a:r>
              <a:rPr lang="en-US" altLang="ko-KR" sz="2000" dirty="0" smtClean="0">
                <a:solidFill>
                  <a:schemeClr val="tx1"/>
                </a:solidFill>
              </a:rPr>
              <a:t>+ </a:t>
            </a:r>
            <a:r>
              <a:rPr lang="ko-KR" altLang="en-US" sz="2000" dirty="0" smtClean="0">
                <a:solidFill>
                  <a:schemeClr val="tx1"/>
                </a:solidFill>
              </a:rPr>
              <a:t>물가불안 요인에 선제적 대응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ko-KR" altLang="en-US" sz="2000" dirty="0" smtClean="0">
                <a:solidFill>
                  <a:schemeClr val="tx1"/>
                </a:solidFill>
              </a:rPr>
              <a:t>→ 경제 주체들의</a:t>
            </a:r>
            <a:r>
              <a:rPr lang="en-US" altLang="ko-KR" sz="2000" dirty="0" smtClean="0">
                <a:solidFill>
                  <a:schemeClr val="tx1"/>
                </a:solidFill>
              </a:rPr>
              <a:t> </a:t>
            </a:r>
            <a:r>
              <a:rPr lang="ko-KR" altLang="en-US" sz="2000" dirty="0" smtClean="0">
                <a:solidFill>
                  <a:srgbClr val="004E6D"/>
                </a:solidFill>
              </a:rPr>
              <a:t>인플레이션 심리 관리</a:t>
            </a:r>
            <a:endParaRPr lang="en-US" altLang="ko-KR" sz="2000" dirty="0" smtClean="0">
              <a:solidFill>
                <a:srgbClr val="004E6D"/>
              </a:solidFill>
            </a:endParaRP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559049" y="4435276"/>
            <a:ext cx="7993062" cy="2065557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>
            <a:off x="428596" y="4071942"/>
            <a:ext cx="2033323" cy="503035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98000" anchor="ctr"/>
          <a:lstStyle/>
          <a:p>
            <a:pPr>
              <a:spcBef>
                <a:spcPct val="0"/>
              </a:spcBef>
              <a:defRPr/>
            </a:pP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 미시 정책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67544" y="4736554"/>
            <a:ext cx="7992888" cy="1549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 typeface="Wingdings" pitchFamily="2" charset="2"/>
              <a:buChar char="Ø"/>
            </a:pPr>
            <a:r>
              <a:rPr lang="ko-KR" altLang="en-US" sz="2000" dirty="0" smtClean="0">
                <a:solidFill>
                  <a:schemeClr val="tx1"/>
                </a:solidFill>
              </a:rPr>
              <a:t>농축수산물 수급 조절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공공요금 관리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주요 생필품 및 서비스  가격 등에 대한 감시강화 등</a:t>
            </a:r>
            <a:r>
              <a:rPr lang="en-US" altLang="ko-KR" sz="2000" dirty="0" smtClean="0">
                <a:solidFill>
                  <a:schemeClr val="tx1"/>
                </a:solidFill>
              </a:rPr>
              <a:t> </a:t>
            </a:r>
            <a:r>
              <a:rPr lang="ko-KR" altLang="en-US" sz="2000" dirty="0" smtClean="0">
                <a:solidFill>
                  <a:srgbClr val="004E6D"/>
                </a:solidFill>
              </a:rPr>
              <a:t>생활물가 안정 노력 지속</a:t>
            </a:r>
            <a:endParaRPr lang="en-US" altLang="ko-KR" sz="2000" dirty="0" smtClean="0">
              <a:solidFill>
                <a:srgbClr val="004E6D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 typeface="Wingdings" pitchFamily="2" charset="2"/>
              <a:buChar char="Ø"/>
            </a:pPr>
            <a:r>
              <a:rPr lang="ko-KR" altLang="en-US" sz="2000" dirty="0" smtClean="0">
                <a:solidFill>
                  <a:schemeClr val="tx1"/>
                </a:solidFill>
              </a:rPr>
              <a:t>시장경쟁 촉진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유통 구조개선 등 </a:t>
            </a:r>
            <a:r>
              <a:rPr lang="ko-KR" altLang="en-US" sz="2000" dirty="0" smtClean="0">
                <a:solidFill>
                  <a:srgbClr val="004E6D"/>
                </a:solidFill>
              </a:rPr>
              <a:t>구조적 혁신노력 병행</a:t>
            </a:r>
            <a:endParaRPr lang="en-US" altLang="ko-KR" sz="2000" dirty="0" smtClean="0">
              <a:solidFill>
                <a:srgbClr val="004E6D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0" y="142852"/>
            <a:ext cx="864396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000" b="1" dirty="0" smtClean="0">
                <a:solidFill>
                  <a:schemeClr val="accent3"/>
                </a:solidFill>
                <a:latin typeface="휴먼옛체" pitchFamily="2" charset="-127"/>
                <a:ea typeface="휴먼옛체" pitchFamily="2" charset="-127"/>
              </a:rPr>
              <a:t>Ⅲ</a:t>
            </a:r>
            <a:r>
              <a:rPr lang="en-US" altLang="ko-KR" sz="3000" b="1" dirty="0" smtClean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 </a:t>
            </a: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</a:rPr>
              <a:t>정부의 대응방향</a:t>
            </a: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</a:rPr>
              <a:t>(1) </a:t>
            </a:r>
          </a:p>
          <a:p>
            <a:pPr eaLnBrk="0" hangingPunct="0">
              <a:spcBef>
                <a:spcPct val="0"/>
              </a:spcBef>
              <a:defRPr/>
            </a:pPr>
            <a:endParaRPr lang="en-US" altLang="ko-KR" sz="2000" kern="0" dirty="0" smtClean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 txBox="1">
            <a:spLocks noChangeArrowheads="1"/>
          </p:cNvSpPr>
          <p:nvPr/>
        </p:nvSpPr>
        <p:spPr bwMode="auto">
          <a:xfrm>
            <a:off x="34925" y="107950"/>
            <a:ext cx="769778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   </a:t>
            </a:r>
            <a:endParaRPr lang="en-US" altLang="ko-KR" sz="3000" kern="0" dirty="0"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214282" y="1285860"/>
            <a:ext cx="8572560" cy="5143536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357158" y="928671"/>
            <a:ext cx="4000528" cy="500066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98000" anchor="ctr"/>
          <a:lstStyle/>
          <a:p>
            <a:pPr>
              <a:spcBef>
                <a:spcPct val="0"/>
              </a:spcBef>
              <a:defRPr/>
            </a:pP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농축수산물 수급</a:t>
            </a:r>
            <a:r>
              <a:rPr lang="en-US" altLang="ko-KR" sz="22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가격 안정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42844" y="1643050"/>
            <a:ext cx="8358246" cy="1788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 typeface="Wingdings" pitchFamily="2" charset="2"/>
              <a:buChar char="Ø"/>
            </a:pPr>
            <a:r>
              <a:rPr lang="ko-KR" altLang="en-US" sz="2000" dirty="0" smtClean="0">
                <a:solidFill>
                  <a:schemeClr val="accent4"/>
                </a:solidFill>
              </a:rPr>
              <a:t>농축수산물은 </a:t>
            </a:r>
            <a:r>
              <a:rPr lang="ko-KR" altLang="en-US" sz="2000" dirty="0" smtClean="0">
                <a:solidFill>
                  <a:srgbClr val="004E6D"/>
                </a:solidFill>
              </a:rPr>
              <a:t>가격변동성</a:t>
            </a:r>
            <a:r>
              <a:rPr lang="ko-KR" altLang="en-US" sz="2000" dirty="0" smtClean="0">
                <a:solidFill>
                  <a:schemeClr val="accent4"/>
                </a:solidFill>
              </a:rPr>
              <a:t>이 높아 </a:t>
            </a:r>
            <a:r>
              <a:rPr lang="ko-KR" altLang="en-US" sz="2000" dirty="0" smtClean="0">
                <a:solidFill>
                  <a:srgbClr val="004E6D"/>
                </a:solidFill>
              </a:rPr>
              <a:t>공급량</a:t>
            </a:r>
            <a:r>
              <a:rPr lang="ko-KR" altLang="en-US" sz="2000" dirty="0" smtClean="0">
                <a:solidFill>
                  <a:schemeClr val="accent4"/>
                </a:solidFill>
              </a:rPr>
              <a:t>을 </a:t>
            </a:r>
            <a:r>
              <a:rPr lang="ko-KR" altLang="en-US" sz="2000" dirty="0" smtClean="0">
                <a:solidFill>
                  <a:srgbClr val="004E6D"/>
                </a:solidFill>
              </a:rPr>
              <a:t>적정하게 유지</a:t>
            </a:r>
            <a:r>
              <a:rPr lang="ko-KR" altLang="en-US" sz="2000" dirty="0" smtClean="0">
                <a:solidFill>
                  <a:schemeClr val="accent4"/>
                </a:solidFill>
              </a:rPr>
              <a:t>할 필요</a:t>
            </a:r>
            <a:endParaRPr lang="en-US" altLang="ko-KR" sz="2000" dirty="0" smtClean="0">
              <a:solidFill>
                <a:schemeClr val="accent4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r>
              <a:rPr lang="en-US" altLang="ko-KR" sz="2000" dirty="0" smtClean="0">
                <a:solidFill>
                  <a:schemeClr val="accent4"/>
                </a:solidFill>
              </a:rPr>
              <a:t>  - </a:t>
            </a:r>
            <a:r>
              <a:rPr lang="ko-KR" altLang="en-US" sz="2000" dirty="0" smtClean="0">
                <a:solidFill>
                  <a:schemeClr val="accent4"/>
                </a:solidFill>
              </a:rPr>
              <a:t>단기적 수급불안 → 계약재배 물량의 조기방출</a:t>
            </a:r>
            <a:r>
              <a:rPr lang="en-US" altLang="ko-KR" sz="2000" dirty="0" smtClean="0">
                <a:solidFill>
                  <a:schemeClr val="accent4"/>
                </a:solidFill>
              </a:rPr>
              <a:t>, </a:t>
            </a:r>
            <a:r>
              <a:rPr lang="ko-KR" altLang="en-US" sz="2000" dirty="0" smtClean="0">
                <a:solidFill>
                  <a:schemeClr val="accent4"/>
                </a:solidFill>
              </a:rPr>
              <a:t>수입확대 등</a:t>
            </a:r>
            <a:endParaRPr lang="en-US" altLang="ko-KR" sz="2000" dirty="0" smtClean="0">
              <a:solidFill>
                <a:schemeClr val="accent4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r>
              <a:rPr lang="en-US" altLang="ko-KR" sz="2000" dirty="0" smtClean="0">
                <a:solidFill>
                  <a:schemeClr val="accent4"/>
                </a:solidFill>
              </a:rPr>
              <a:t>  - </a:t>
            </a:r>
            <a:r>
              <a:rPr lang="ko-KR" altLang="en-US" sz="2000" dirty="0" smtClean="0">
                <a:solidFill>
                  <a:schemeClr val="accent4"/>
                </a:solidFill>
              </a:rPr>
              <a:t>높은 공급변동성 → 관측강화</a:t>
            </a:r>
            <a:r>
              <a:rPr lang="en-US" altLang="ko-KR" sz="2000" dirty="0" smtClean="0">
                <a:solidFill>
                  <a:schemeClr val="accent4"/>
                </a:solidFill>
              </a:rPr>
              <a:t>, </a:t>
            </a:r>
            <a:r>
              <a:rPr lang="ko-KR" altLang="en-US" sz="2000" dirty="0" smtClean="0">
                <a:solidFill>
                  <a:schemeClr val="accent4"/>
                </a:solidFill>
              </a:rPr>
              <a:t>계약재배 확대 등 수급안정 조치</a:t>
            </a:r>
            <a:endParaRPr lang="en-US" altLang="ko-KR" sz="2000" dirty="0" smtClean="0">
              <a:solidFill>
                <a:schemeClr val="accent4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142852"/>
            <a:ext cx="864396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000" b="1" dirty="0" smtClean="0">
                <a:solidFill>
                  <a:schemeClr val="accent3"/>
                </a:solidFill>
                <a:latin typeface="휴먼옛체" pitchFamily="2" charset="-127"/>
                <a:ea typeface="휴먼옛체" pitchFamily="2" charset="-127"/>
              </a:rPr>
              <a:t>Ⅲ</a:t>
            </a:r>
            <a:r>
              <a:rPr lang="en-US" altLang="ko-KR" sz="3000" b="1" dirty="0" smtClean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 </a:t>
            </a: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</a:rPr>
              <a:t>정부의 대응방향</a:t>
            </a: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</a:rPr>
              <a:t>(2-1) </a:t>
            </a:r>
            <a:r>
              <a:rPr lang="ko-KR" altLang="en-US" sz="2400" kern="0" dirty="0" smtClean="0">
                <a:latin typeface="HY견고딕" pitchFamily="18" charset="-127"/>
                <a:ea typeface="HY견고딕" pitchFamily="18" charset="-127"/>
              </a:rPr>
              <a:t>생활물가 안정</a:t>
            </a:r>
            <a:endParaRPr lang="en-US" altLang="ko-KR" sz="2400" kern="0" dirty="0" smtClean="0">
              <a:latin typeface="HY견고딕" pitchFamily="18" charset="-127"/>
              <a:ea typeface="HY견고딕" pitchFamily="18" charset="-127"/>
            </a:endParaRPr>
          </a:p>
          <a:p>
            <a:pPr eaLnBrk="0" hangingPunct="0">
              <a:spcBef>
                <a:spcPct val="0"/>
              </a:spcBef>
              <a:defRPr/>
            </a:pPr>
            <a:endParaRPr lang="en-US" altLang="ko-KR" sz="2000" kern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142844" y="3786190"/>
            <a:ext cx="813690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 typeface="Wingdings" pitchFamily="2" charset="2"/>
              <a:buChar char="Ø"/>
            </a:pPr>
            <a:r>
              <a:rPr lang="ko-KR" altLang="en-US" sz="2000" dirty="0" smtClean="0">
                <a:solidFill>
                  <a:srgbClr val="004E6D"/>
                </a:solidFill>
              </a:rPr>
              <a:t>추석</a:t>
            </a:r>
            <a:r>
              <a:rPr lang="ko-KR" altLang="en-US" sz="2000" dirty="0" smtClean="0">
                <a:solidFill>
                  <a:schemeClr val="tx1"/>
                </a:solidFill>
              </a:rPr>
              <a:t>에는</a:t>
            </a:r>
            <a:r>
              <a:rPr lang="ko-KR" altLang="en-US" sz="2000" dirty="0" smtClean="0">
                <a:solidFill>
                  <a:srgbClr val="C00000"/>
                </a:solidFill>
              </a:rPr>
              <a:t> </a:t>
            </a:r>
            <a:r>
              <a:rPr lang="en-US" altLang="ko-KR" sz="2000" dirty="0" smtClean="0">
                <a:solidFill>
                  <a:srgbClr val="004E6D"/>
                </a:solidFill>
              </a:rPr>
              <a:t>14</a:t>
            </a:r>
            <a:r>
              <a:rPr lang="ko-KR" altLang="en-US" sz="2000" dirty="0" smtClean="0">
                <a:solidFill>
                  <a:srgbClr val="004E6D"/>
                </a:solidFill>
              </a:rPr>
              <a:t>개 주요 </a:t>
            </a:r>
            <a:r>
              <a:rPr lang="ko-KR" altLang="en-US" sz="2000" dirty="0" err="1" smtClean="0">
                <a:solidFill>
                  <a:srgbClr val="004E6D"/>
                </a:solidFill>
              </a:rPr>
              <a:t>성수품</a:t>
            </a:r>
            <a:r>
              <a:rPr lang="ko-KR" altLang="en-US" sz="2000" dirty="0" smtClean="0">
                <a:solidFill>
                  <a:srgbClr val="004E6D"/>
                </a:solidFill>
              </a:rPr>
              <a:t> 공급물량</a:t>
            </a:r>
            <a:r>
              <a:rPr lang="ko-KR" altLang="en-US" sz="2000" dirty="0" smtClean="0">
                <a:solidFill>
                  <a:schemeClr val="accent4"/>
                </a:solidFill>
              </a:rPr>
              <a:t>을 예년보다 </a:t>
            </a:r>
            <a:r>
              <a:rPr lang="en-US" altLang="ko-KR" sz="2000" dirty="0" smtClean="0">
                <a:solidFill>
                  <a:srgbClr val="004E6D"/>
                </a:solidFill>
              </a:rPr>
              <a:t>1~2</a:t>
            </a:r>
            <a:r>
              <a:rPr lang="ko-KR" altLang="en-US" sz="2000" dirty="0" smtClean="0">
                <a:solidFill>
                  <a:srgbClr val="004E6D"/>
                </a:solidFill>
              </a:rPr>
              <a:t>주 앞당겨</a:t>
            </a:r>
            <a:r>
              <a:rPr lang="en-US" altLang="ko-KR" sz="2000" dirty="0" smtClean="0">
                <a:solidFill>
                  <a:srgbClr val="004E6D"/>
                </a:solidFill>
              </a:rPr>
              <a:t/>
            </a:r>
            <a:br>
              <a:rPr lang="en-US" altLang="ko-KR" sz="2000" dirty="0" smtClean="0">
                <a:solidFill>
                  <a:srgbClr val="004E6D"/>
                </a:solidFill>
              </a:rPr>
            </a:br>
            <a:r>
              <a:rPr lang="ko-KR" altLang="en-US" sz="2000" dirty="0" smtClean="0">
                <a:solidFill>
                  <a:srgbClr val="004E6D"/>
                </a:solidFill>
              </a:rPr>
              <a:t>확대 공급</a:t>
            </a:r>
            <a:r>
              <a:rPr lang="ko-KR" altLang="en-US" sz="2000" dirty="0" smtClean="0">
                <a:solidFill>
                  <a:schemeClr val="accent4"/>
                </a:solidFill>
              </a:rPr>
              <a:t>하는 한편</a:t>
            </a:r>
            <a:r>
              <a:rPr lang="en-US" altLang="ko-KR" sz="2000" dirty="0" smtClean="0">
                <a:solidFill>
                  <a:schemeClr val="accent4"/>
                </a:solidFill>
              </a:rPr>
              <a:t>, </a:t>
            </a:r>
            <a:r>
              <a:rPr lang="ko-KR" altLang="en-US" sz="2000" dirty="0" smtClean="0">
                <a:solidFill>
                  <a:srgbClr val="004E6D"/>
                </a:solidFill>
              </a:rPr>
              <a:t>직거래 장터</a:t>
            </a:r>
            <a:r>
              <a:rPr lang="en-US" altLang="ko-KR" sz="2000" dirty="0" smtClean="0">
                <a:solidFill>
                  <a:srgbClr val="004E6D"/>
                </a:solidFill>
              </a:rPr>
              <a:t>, </a:t>
            </a:r>
            <a:r>
              <a:rPr lang="ko-KR" altLang="en-US" sz="2000" dirty="0" smtClean="0">
                <a:solidFill>
                  <a:srgbClr val="004E6D"/>
                </a:solidFill>
              </a:rPr>
              <a:t>할인판매 </a:t>
            </a:r>
            <a:r>
              <a:rPr lang="ko-KR" altLang="en-US" sz="2000" dirty="0" smtClean="0">
                <a:solidFill>
                  <a:schemeClr val="accent4"/>
                </a:solidFill>
              </a:rPr>
              <a:t>등도 적극 추진</a:t>
            </a:r>
            <a:endParaRPr lang="en-US" altLang="ko-KR" sz="2000" dirty="0" smtClean="0">
              <a:solidFill>
                <a:schemeClr val="accent4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r>
              <a:rPr lang="en-US" altLang="ko-KR" sz="2000" dirty="0" smtClean="0">
                <a:solidFill>
                  <a:schemeClr val="accent4"/>
                </a:solidFill>
              </a:rPr>
              <a:t>  - (</a:t>
            </a:r>
            <a:r>
              <a:rPr lang="ko-KR" altLang="en-US" sz="2000" dirty="0" smtClean="0">
                <a:solidFill>
                  <a:schemeClr val="accent4"/>
                </a:solidFill>
              </a:rPr>
              <a:t>농산물</a:t>
            </a:r>
            <a:r>
              <a:rPr lang="en-US" altLang="ko-KR" sz="2000" dirty="0" smtClean="0">
                <a:solidFill>
                  <a:schemeClr val="accent4"/>
                </a:solidFill>
              </a:rPr>
              <a:t>)1.6</a:t>
            </a:r>
            <a:r>
              <a:rPr lang="ko-KR" altLang="en-US" sz="2000" dirty="0" smtClean="0">
                <a:solidFill>
                  <a:schemeClr val="accent4"/>
                </a:solidFill>
              </a:rPr>
              <a:t>배</a:t>
            </a:r>
            <a:r>
              <a:rPr lang="en-US" altLang="ko-KR" sz="2000" dirty="0" smtClean="0">
                <a:solidFill>
                  <a:schemeClr val="accent4"/>
                </a:solidFill>
              </a:rPr>
              <a:t>, (</a:t>
            </a:r>
            <a:r>
              <a:rPr lang="ko-KR" altLang="en-US" sz="2000" dirty="0" smtClean="0">
                <a:solidFill>
                  <a:schemeClr val="accent4"/>
                </a:solidFill>
              </a:rPr>
              <a:t>축산물</a:t>
            </a:r>
            <a:r>
              <a:rPr lang="en-US" altLang="ko-KR" sz="2000" dirty="0" smtClean="0">
                <a:solidFill>
                  <a:schemeClr val="accent4"/>
                </a:solidFill>
              </a:rPr>
              <a:t>)1.3</a:t>
            </a:r>
            <a:r>
              <a:rPr lang="ko-KR" altLang="en-US" sz="2000" dirty="0" smtClean="0">
                <a:solidFill>
                  <a:schemeClr val="accent4"/>
                </a:solidFill>
              </a:rPr>
              <a:t>배</a:t>
            </a:r>
            <a:r>
              <a:rPr lang="en-US" altLang="ko-KR" sz="2000" dirty="0" smtClean="0">
                <a:solidFill>
                  <a:schemeClr val="accent4"/>
                </a:solidFill>
              </a:rPr>
              <a:t>, (</a:t>
            </a:r>
            <a:r>
              <a:rPr lang="ko-KR" altLang="en-US" sz="2000" dirty="0" smtClean="0">
                <a:solidFill>
                  <a:schemeClr val="accent4"/>
                </a:solidFill>
              </a:rPr>
              <a:t>임산물</a:t>
            </a:r>
            <a:r>
              <a:rPr lang="en-US" altLang="ko-KR" sz="2000" dirty="0" smtClean="0">
                <a:solidFill>
                  <a:schemeClr val="accent4"/>
                </a:solidFill>
              </a:rPr>
              <a:t>)1.6</a:t>
            </a:r>
            <a:r>
              <a:rPr lang="ko-KR" altLang="en-US" sz="2000" dirty="0" smtClean="0">
                <a:solidFill>
                  <a:schemeClr val="accent4"/>
                </a:solidFill>
              </a:rPr>
              <a:t>배</a:t>
            </a:r>
            <a:r>
              <a:rPr lang="en-US" altLang="ko-KR" sz="2000" dirty="0" smtClean="0">
                <a:solidFill>
                  <a:schemeClr val="accent4"/>
                </a:solidFill>
              </a:rPr>
              <a:t>,</a:t>
            </a:r>
            <a:r>
              <a:rPr lang="ko-KR" altLang="en-US" sz="2000" dirty="0" smtClean="0">
                <a:solidFill>
                  <a:schemeClr val="accent4"/>
                </a:solidFill>
              </a:rPr>
              <a:t> </a:t>
            </a:r>
            <a:r>
              <a:rPr lang="en-US" altLang="ko-KR" sz="2000" dirty="0" smtClean="0">
                <a:solidFill>
                  <a:schemeClr val="accent4"/>
                </a:solidFill>
              </a:rPr>
              <a:t>(</a:t>
            </a:r>
            <a:r>
              <a:rPr lang="ko-KR" altLang="en-US" sz="2000" dirty="0" smtClean="0">
                <a:solidFill>
                  <a:schemeClr val="accent4"/>
                </a:solidFill>
              </a:rPr>
              <a:t>수산물</a:t>
            </a:r>
            <a:r>
              <a:rPr lang="en-US" altLang="ko-KR" sz="2000" dirty="0" smtClean="0">
                <a:solidFill>
                  <a:schemeClr val="accent4"/>
                </a:solidFill>
              </a:rPr>
              <a:t>)1.7</a:t>
            </a:r>
            <a:r>
              <a:rPr lang="ko-KR" altLang="en-US" sz="2000" dirty="0" smtClean="0">
                <a:solidFill>
                  <a:schemeClr val="accent4"/>
                </a:solidFill>
              </a:rPr>
              <a:t>배</a:t>
            </a:r>
            <a:endParaRPr lang="en-US" altLang="ko-KR" sz="2000" dirty="0" smtClean="0">
              <a:solidFill>
                <a:schemeClr val="accent4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r>
              <a:rPr lang="en-US" altLang="ko-KR" sz="2000" dirty="0" smtClean="0">
                <a:solidFill>
                  <a:schemeClr val="accent4"/>
                </a:solidFill>
              </a:rPr>
              <a:t>  - </a:t>
            </a:r>
            <a:r>
              <a:rPr lang="ko-KR" altLang="en-US" sz="2000" dirty="0" err="1" smtClean="0">
                <a:solidFill>
                  <a:schemeClr val="accent4"/>
                </a:solidFill>
              </a:rPr>
              <a:t>로컬푸드</a:t>
            </a:r>
            <a:r>
              <a:rPr lang="ko-KR" altLang="en-US" sz="2000" dirty="0" smtClean="0">
                <a:solidFill>
                  <a:schemeClr val="accent4"/>
                </a:solidFill>
              </a:rPr>
              <a:t> 마켓</a:t>
            </a:r>
            <a:r>
              <a:rPr lang="en-US" altLang="ko-KR" sz="2000" dirty="0" smtClean="0">
                <a:solidFill>
                  <a:schemeClr val="accent4"/>
                </a:solidFill>
              </a:rPr>
              <a:t>, </a:t>
            </a:r>
            <a:r>
              <a:rPr lang="ko-KR" altLang="en-US" sz="2000" dirty="0" err="1" smtClean="0">
                <a:solidFill>
                  <a:schemeClr val="accent4"/>
                </a:solidFill>
              </a:rPr>
              <a:t>특판장</a:t>
            </a:r>
            <a:r>
              <a:rPr lang="ko-KR" altLang="en-US" sz="2000" dirty="0" smtClean="0">
                <a:solidFill>
                  <a:schemeClr val="accent4"/>
                </a:solidFill>
              </a:rPr>
              <a:t> 등 총 </a:t>
            </a:r>
            <a:r>
              <a:rPr lang="en-US" altLang="ko-KR" sz="2000" dirty="0" smtClean="0">
                <a:solidFill>
                  <a:schemeClr val="accent4"/>
                </a:solidFill>
              </a:rPr>
              <a:t>2,700</a:t>
            </a:r>
            <a:r>
              <a:rPr lang="ko-KR" altLang="en-US" sz="2000" dirty="0" err="1" smtClean="0">
                <a:solidFill>
                  <a:schemeClr val="accent4"/>
                </a:solidFill>
              </a:rPr>
              <a:t>여개소</a:t>
            </a:r>
            <a:r>
              <a:rPr lang="ko-KR" altLang="en-US" sz="2000" dirty="0" smtClean="0">
                <a:solidFill>
                  <a:schemeClr val="accent4"/>
                </a:solidFill>
              </a:rPr>
              <a:t> → </a:t>
            </a:r>
            <a:r>
              <a:rPr lang="en-US" altLang="ko-KR" sz="2000" dirty="0" smtClean="0">
                <a:solidFill>
                  <a:schemeClr val="accent4"/>
                </a:solidFill>
              </a:rPr>
              <a:t>5~70% </a:t>
            </a:r>
            <a:r>
              <a:rPr lang="ko-KR" altLang="en-US" sz="2000" dirty="0" smtClean="0">
                <a:solidFill>
                  <a:schemeClr val="accent4"/>
                </a:solidFill>
              </a:rPr>
              <a:t>할인판매</a:t>
            </a:r>
            <a:endParaRPr lang="en-US" altLang="ko-KR" sz="2000" dirty="0" smtClean="0">
              <a:solidFill>
                <a:schemeClr val="accent4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 txBox="1">
            <a:spLocks noChangeArrowheads="1"/>
          </p:cNvSpPr>
          <p:nvPr/>
        </p:nvSpPr>
        <p:spPr bwMode="auto">
          <a:xfrm>
            <a:off x="34925" y="107950"/>
            <a:ext cx="769778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   </a:t>
            </a:r>
            <a:endParaRPr lang="en-US" altLang="ko-KR" sz="3000" kern="0" dirty="0"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214282" y="1214422"/>
            <a:ext cx="8572560" cy="2643206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357158" y="928671"/>
            <a:ext cx="3571900" cy="500066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98000" anchor="ctr"/>
          <a:lstStyle/>
          <a:p>
            <a:pPr>
              <a:spcBef>
                <a:spcPct val="0"/>
              </a:spcBef>
              <a:defRPr/>
            </a:pP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공공요금</a:t>
            </a:r>
            <a:r>
              <a:rPr lang="en-US" altLang="ko-KR" sz="22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안정기조 유지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42844" y="1500174"/>
            <a:ext cx="842968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 typeface="Wingdings" pitchFamily="2" charset="2"/>
              <a:buChar char="Ø"/>
            </a:pPr>
            <a:r>
              <a:rPr lang="ko-KR" altLang="en-US" sz="2000" dirty="0" smtClean="0">
                <a:solidFill>
                  <a:schemeClr val="tx1"/>
                </a:solidFill>
              </a:rPr>
              <a:t>물가여건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서민부담 등을 감안하여 </a:t>
            </a:r>
            <a:r>
              <a:rPr lang="ko-KR" altLang="en-US" sz="2000" dirty="0" smtClean="0">
                <a:solidFill>
                  <a:srgbClr val="004E6D"/>
                </a:solidFill>
              </a:rPr>
              <a:t>인상요인 반영 최소화</a:t>
            </a:r>
            <a:endParaRPr lang="en-US" altLang="ko-KR" sz="2000" dirty="0" smtClean="0">
              <a:solidFill>
                <a:srgbClr val="004E6D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r>
              <a:rPr lang="en-US" altLang="ko-KR" sz="2000" dirty="0" smtClean="0">
                <a:solidFill>
                  <a:schemeClr val="accent4"/>
                </a:solidFill>
              </a:rPr>
              <a:t> - (</a:t>
            </a:r>
            <a:r>
              <a:rPr lang="ko-KR" altLang="en-US" sz="2000" dirty="0" smtClean="0">
                <a:solidFill>
                  <a:schemeClr val="accent4"/>
                </a:solidFill>
              </a:rPr>
              <a:t>중앙 공공요금</a:t>
            </a:r>
            <a:r>
              <a:rPr lang="en-US" altLang="ko-KR" sz="2000" dirty="0" smtClean="0">
                <a:solidFill>
                  <a:schemeClr val="accent4"/>
                </a:solidFill>
              </a:rPr>
              <a:t>) </a:t>
            </a:r>
            <a:r>
              <a:rPr lang="ko-KR" altLang="en-US" sz="2000" dirty="0" smtClean="0">
                <a:solidFill>
                  <a:srgbClr val="004E6D"/>
                </a:solidFill>
              </a:rPr>
              <a:t>원가하락 효과</a:t>
            </a:r>
            <a:r>
              <a:rPr lang="ko-KR" altLang="en-US" sz="2000" dirty="0" smtClean="0">
                <a:solidFill>
                  <a:schemeClr val="accent4"/>
                </a:solidFill>
              </a:rPr>
              <a:t>를 </a:t>
            </a:r>
            <a:r>
              <a:rPr lang="ko-KR" altLang="en-US" sz="2000" dirty="0" smtClean="0">
                <a:solidFill>
                  <a:srgbClr val="004E6D"/>
                </a:solidFill>
              </a:rPr>
              <a:t>적기</a:t>
            </a:r>
            <a:r>
              <a:rPr lang="ko-KR" altLang="en-US" sz="2000" dirty="0" smtClean="0">
                <a:solidFill>
                  <a:schemeClr val="tx1"/>
                </a:solidFill>
              </a:rPr>
              <a:t>에</a:t>
            </a:r>
            <a:r>
              <a:rPr lang="ko-KR" altLang="en-US" sz="2000" dirty="0" smtClean="0">
                <a:solidFill>
                  <a:srgbClr val="C00000"/>
                </a:solidFill>
              </a:rPr>
              <a:t> </a:t>
            </a:r>
            <a:r>
              <a:rPr lang="ko-KR" altLang="en-US" sz="2000" dirty="0" smtClean="0">
                <a:solidFill>
                  <a:srgbClr val="004E6D"/>
                </a:solidFill>
              </a:rPr>
              <a:t>반영하고</a:t>
            </a:r>
            <a:r>
              <a:rPr lang="en-US" altLang="ko-KR" sz="2000" dirty="0" smtClean="0">
                <a:solidFill>
                  <a:srgbClr val="004E6D"/>
                </a:solidFill>
              </a:rPr>
              <a:t>,</a:t>
            </a:r>
            <a:r>
              <a:rPr lang="en-US" altLang="ko-KR" sz="2000" dirty="0" smtClean="0">
                <a:solidFill>
                  <a:schemeClr val="accent4"/>
                </a:solidFill>
              </a:rPr>
              <a:t> </a:t>
            </a:r>
            <a:br>
              <a:rPr lang="en-US" altLang="ko-KR" sz="2000" dirty="0" smtClean="0">
                <a:solidFill>
                  <a:schemeClr val="accent4"/>
                </a:solidFill>
              </a:rPr>
            </a:br>
            <a:r>
              <a:rPr lang="en-US" altLang="ko-KR" sz="2000" dirty="0" smtClean="0">
                <a:solidFill>
                  <a:schemeClr val="accent4"/>
                </a:solidFill>
              </a:rPr>
              <a:t>                       </a:t>
            </a:r>
            <a:r>
              <a:rPr lang="ko-KR" altLang="en-US" sz="2000" dirty="0" smtClean="0">
                <a:solidFill>
                  <a:srgbClr val="004E6D"/>
                </a:solidFill>
              </a:rPr>
              <a:t>인상요인</a:t>
            </a:r>
            <a:r>
              <a:rPr lang="ko-KR" altLang="en-US" sz="2000" dirty="0" smtClean="0">
                <a:solidFill>
                  <a:schemeClr val="accent4"/>
                </a:solidFill>
              </a:rPr>
              <a:t>은 자구노력 등을 통해 최대한 흡수</a:t>
            </a:r>
            <a:r>
              <a:rPr lang="en-US" altLang="ko-KR" sz="2000" dirty="0" smtClean="0">
                <a:solidFill>
                  <a:schemeClr val="accent4"/>
                </a:solidFill>
              </a:rPr>
              <a:t> </a:t>
            </a: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r>
              <a:rPr lang="en-US" altLang="ko-KR" sz="2000" dirty="0" smtClean="0">
                <a:solidFill>
                  <a:schemeClr val="accent4"/>
                </a:solidFill>
              </a:rPr>
              <a:t> - (</a:t>
            </a:r>
            <a:r>
              <a:rPr lang="ko-KR" altLang="en-US" sz="2000" dirty="0" smtClean="0">
                <a:solidFill>
                  <a:schemeClr val="accent4"/>
                </a:solidFill>
              </a:rPr>
              <a:t>지방 공공요금</a:t>
            </a:r>
            <a:r>
              <a:rPr lang="en-US" altLang="ko-KR" sz="2000" dirty="0" smtClean="0">
                <a:solidFill>
                  <a:schemeClr val="accent4"/>
                </a:solidFill>
              </a:rPr>
              <a:t>)</a:t>
            </a:r>
            <a:r>
              <a:rPr lang="ko-KR" altLang="en-US" sz="2000" dirty="0" smtClean="0">
                <a:solidFill>
                  <a:schemeClr val="accent4"/>
                </a:solidFill>
              </a:rPr>
              <a:t> </a:t>
            </a:r>
            <a:r>
              <a:rPr lang="ko-KR" altLang="en-US" sz="2000" dirty="0" err="1" smtClean="0">
                <a:solidFill>
                  <a:schemeClr val="accent4"/>
                </a:solidFill>
              </a:rPr>
              <a:t>지자체의</a:t>
            </a:r>
            <a:r>
              <a:rPr lang="ko-KR" altLang="en-US" sz="2000" dirty="0" smtClean="0">
                <a:solidFill>
                  <a:schemeClr val="accent4"/>
                </a:solidFill>
              </a:rPr>
              <a:t> </a:t>
            </a:r>
            <a:r>
              <a:rPr lang="ko-KR" altLang="en-US" sz="2000" dirty="0" smtClean="0">
                <a:solidFill>
                  <a:srgbClr val="004E6D"/>
                </a:solidFill>
              </a:rPr>
              <a:t>적극적 협조 유도 </a:t>
            </a:r>
            <a:r>
              <a:rPr lang="ko-KR" altLang="en-US" sz="2000" dirty="0" smtClean="0">
                <a:solidFill>
                  <a:schemeClr val="accent4"/>
                </a:solidFill>
              </a:rPr>
              <a:t>등을 통해 안정화</a:t>
            </a:r>
            <a:endParaRPr lang="en-US" altLang="ko-KR" sz="2000" dirty="0" smtClean="0">
              <a:solidFill>
                <a:schemeClr val="accent4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142852"/>
            <a:ext cx="864396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000" b="1" dirty="0" smtClean="0">
                <a:solidFill>
                  <a:schemeClr val="accent3"/>
                </a:solidFill>
                <a:latin typeface="휴먼옛체" pitchFamily="2" charset="-127"/>
                <a:ea typeface="휴먼옛체" pitchFamily="2" charset="-127"/>
              </a:rPr>
              <a:t>Ⅲ</a:t>
            </a:r>
            <a:r>
              <a:rPr lang="en-US" altLang="ko-KR" sz="3000" b="1" dirty="0" smtClean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 </a:t>
            </a: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</a:rPr>
              <a:t>정부의 대응방향</a:t>
            </a: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</a:rPr>
              <a:t>(2-2) </a:t>
            </a:r>
            <a:r>
              <a:rPr lang="ko-KR" altLang="en-US" sz="2400" kern="0" dirty="0" smtClean="0">
                <a:latin typeface="HY견고딕" pitchFamily="18" charset="-127"/>
                <a:ea typeface="HY견고딕" pitchFamily="18" charset="-127"/>
              </a:rPr>
              <a:t>생활물가 안정</a:t>
            </a:r>
            <a:endParaRPr lang="en-US" altLang="ko-KR" sz="2400" kern="0" dirty="0" smtClean="0">
              <a:latin typeface="HY견고딕" pitchFamily="18" charset="-127"/>
              <a:ea typeface="HY견고딕" pitchFamily="18" charset="-127"/>
            </a:endParaRPr>
          </a:p>
          <a:p>
            <a:pPr eaLnBrk="0" hangingPunct="0">
              <a:spcBef>
                <a:spcPct val="0"/>
              </a:spcBef>
              <a:defRPr/>
            </a:pPr>
            <a:endParaRPr lang="en-US" altLang="ko-KR" sz="2000" kern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auto">
          <a:xfrm>
            <a:off x="285720" y="4429132"/>
            <a:ext cx="8572560" cy="2071702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357158" y="4071942"/>
            <a:ext cx="3714776" cy="500066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98000" anchor="ctr"/>
          <a:lstStyle/>
          <a:p>
            <a:pPr>
              <a:spcBef>
                <a:spcPct val="0"/>
              </a:spcBef>
              <a:defRPr/>
            </a:pP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물가감시 강화</a:t>
            </a:r>
            <a:r>
              <a:rPr lang="en-US" altLang="ko-KR" sz="22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질서 확립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56762" y="4714884"/>
            <a:ext cx="8429684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 typeface="Wingdings" pitchFamily="2" charset="2"/>
              <a:buChar char="Ø"/>
            </a:pPr>
            <a:r>
              <a:rPr lang="ko-KR" altLang="en-US" sz="2000" dirty="0" smtClean="0">
                <a:solidFill>
                  <a:schemeClr val="tx1"/>
                </a:solidFill>
              </a:rPr>
              <a:t>주요 생필품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개인서비스</a:t>
            </a:r>
            <a:r>
              <a:rPr lang="en-US" altLang="ko-KR" sz="1600" dirty="0" smtClean="0">
                <a:solidFill>
                  <a:schemeClr val="tx1"/>
                </a:solidFill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</a:rPr>
              <a:t>미용</a:t>
            </a:r>
            <a:r>
              <a:rPr lang="en-US" altLang="ko-KR" sz="1600" dirty="0" smtClean="0">
                <a:solidFill>
                  <a:schemeClr val="tx1"/>
                </a:solidFill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</a:rPr>
              <a:t>목욕 등</a:t>
            </a:r>
            <a:r>
              <a:rPr lang="en-US" altLang="ko-KR" sz="1600" dirty="0" smtClean="0">
                <a:solidFill>
                  <a:schemeClr val="tx1"/>
                </a:solidFill>
              </a:rPr>
              <a:t>)</a:t>
            </a:r>
            <a:r>
              <a:rPr lang="ko-KR" altLang="en-US" sz="2000" dirty="0" smtClean="0">
                <a:solidFill>
                  <a:schemeClr val="tx1"/>
                </a:solidFill>
              </a:rPr>
              <a:t>를 중심으로 </a:t>
            </a:r>
            <a:r>
              <a:rPr lang="ko-KR" altLang="en-US" sz="2000" dirty="0" smtClean="0">
                <a:solidFill>
                  <a:srgbClr val="004E6D"/>
                </a:solidFill>
              </a:rPr>
              <a:t>소비자 단체 등과</a:t>
            </a:r>
            <a:r>
              <a:rPr lang="en-US" altLang="ko-KR" sz="2000" dirty="0" smtClean="0">
                <a:solidFill>
                  <a:srgbClr val="004E6D"/>
                </a:solidFill>
              </a:rPr>
              <a:t/>
            </a:r>
            <a:br>
              <a:rPr lang="en-US" altLang="ko-KR" sz="2000" dirty="0" smtClean="0">
                <a:solidFill>
                  <a:srgbClr val="004E6D"/>
                </a:solidFill>
              </a:rPr>
            </a:br>
            <a:r>
              <a:rPr lang="ko-KR" altLang="en-US" sz="2000" dirty="0" smtClean="0">
                <a:solidFill>
                  <a:srgbClr val="004E6D"/>
                </a:solidFill>
              </a:rPr>
              <a:t>연계한 가격 감시노력 강화</a:t>
            </a:r>
            <a:endParaRPr lang="en-US" altLang="ko-KR" sz="2000" dirty="0" smtClean="0">
              <a:solidFill>
                <a:srgbClr val="004E6D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r>
              <a:rPr lang="en-US" altLang="ko-KR" sz="2000" dirty="0" smtClean="0">
                <a:solidFill>
                  <a:schemeClr val="accent4"/>
                </a:solidFill>
              </a:rPr>
              <a:t> - </a:t>
            </a:r>
            <a:r>
              <a:rPr lang="ko-KR" altLang="en-US" sz="2000" dirty="0" smtClean="0">
                <a:solidFill>
                  <a:schemeClr val="accent4"/>
                </a:solidFill>
              </a:rPr>
              <a:t>담합 등 </a:t>
            </a:r>
            <a:r>
              <a:rPr lang="ko-KR" altLang="en-US" sz="2000" dirty="0" smtClean="0">
                <a:solidFill>
                  <a:srgbClr val="004E6D"/>
                </a:solidFill>
              </a:rPr>
              <a:t>불공정행위</a:t>
            </a:r>
            <a:r>
              <a:rPr lang="ko-KR" altLang="en-US" sz="2000" dirty="0" smtClean="0">
                <a:solidFill>
                  <a:schemeClr val="accent4"/>
                </a:solidFill>
              </a:rPr>
              <a:t>를 통한 가격 인상에는 </a:t>
            </a:r>
            <a:r>
              <a:rPr lang="ko-KR" altLang="en-US" sz="2000" dirty="0" smtClean="0">
                <a:solidFill>
                  <a:srgbClr val="004E6D"/>
                </a:solidFill>
              </a:rPr>
              <a:t>엄정</a:t>
            </a:r>
            <a:r>
              <a:rPr lang="ko-KR" altLang="en-US" sz="2000" dirty="0" smtClean="0">
                <a:solidFill>
                  <a:schemeClr val="accent4"/>
                </a:solidFill>
              </a:rPr>
              <a:t>하게 </a:t>
            </a:r>
            <a:r>
              <a:rPr lang="ko-KR" altLang="en-US" sz="2000" dirty="0" smtClean="0">
                <a:solidFill>
                  <a:srgbClr val="004E6D"/>
                </a:solidFill>
              </a:rPr>
              <a:t>대응</a:t>
            </a:r>
            <a:endParaRPr lang="en-US" altLang="ko-KR" sz="2000" dirty="0" smtClean="0">
              <a:solidFill>
                <a:srgbClr val="004E6D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 txBox="1">
            <a:spLocks noChangeArrowheads="1"/>
          </p:cNvSpPr>
          <p:nvPr/>
        </p:nvSpPr>
        <p:spPr bwMode="auto">
          <a:xfrm>
            <a:off x="34925" y="107950"/>
            <a:ext cx="769778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  <a:cs typeface="+mj-cs"/>
              </a:rPr>
              <a:t>   </a:t>
            </a:r>
            <a:endParaRPr lang="en-US" altLang="ko-KR" sz="3000" kern="0" dirty="0"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214282" y="1428736"/>
            <a:ext cx="8572560" cy="2000264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357158" y="1071546"/>
            <a:ext cx="2357454" cy="500066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98000" anchor="ctr"/>
          <a:lstStyle/>
          <a:p>
            <a:pPr>
              <a:spcBef>
                <a:spcPct val="0"/>
              </a:spcBef>
              <a:defRPr/>
            </a:pP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시장경쟁 촉진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42844" y="1571612"/>
            <a:ext cx="8429684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 typeface="Wingdings" pitchFamily="2" charset="2"/>
              <a:buChar char="Ø"/>
            </a:pPr>
            <a:r>
              <a:rPr lang="ko-KR" altLang="en-US" sz="2000" dirty="0" smtClean="0">
                <a:solidFill>
                  <a:schemeClr val="tx1"/>
                </a:solidFill>
              </a:rPr>
              <a:t>과점시장 내 </a:t>
            </a:r>
            <a:r>
              <a:rPr lang="ko-KR" altLang="en-US" sz="2000" dirty="0" smtClean="0">
                <a:solidFill>
                  <a:srgbClr val="004E6D"/>
                </a:solidFill>
              </a:rPr>
              <a:t>경쟁 활성화</a:t>
            </a:r>
            <a:r>
              <a:rPr lang="ko-KR" altLang="en-US" sz="2000" dirty="0" smtClean="0">
                <a:solidFill>
                  <a:schemeClr val="tx1"/>
                </a:solidFill>
              </a:rPr>
              <a:t>를 통한 </a:t>
            </a:r>
            <a:r>
              <a:rPr lang="ko-KR" altLang="en-US" sz="2000" dirty="0" smtClean="0">
                <a:solidFill>
                  <a:srgbClr val="004E6D"/>
                </a:solidFill>
              </a:rPr>
              <a:t>가격인하 유도</a:t>
            </a:r>
            <a:endParaRPr lang="en-US" altLang="ko-KR" sz="2000" dirty="0" smtClean="0">
              <a:solidFill>
                <a:srgbClr val="004E6D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r>
              <a:rPr lang="en-US" altLang="ko-KR" sz="2000" dirty="0" smtClean="0">
                <a:solidFill>
                  <a:schemeClr val="accent4"/>
                </a:solidFill>
              </a:rPr>
              <a:t> - </a:t>
            </a:r>
            <a:r>
              <a:rPr lang="ko-KR" altLang="en-US" sz="2000" dirty="0" smtClean="0">
                <a:solidFill>
                  <a:schemeClr val="tx1"/>
                </a:solidFill>
              </a:rPr>
              <a:t>서민생활과 밀접한 석유</a:t>
            </a:r>
            <a:r>
              <a:rPr lang="ko-KR" altLang="en-US" sz="2000" dirty="0" smtClean="0">
                <a:solidFill>
                  <a:schemeClr val="tx1"/>
                </a:solidFill>
                <a:latin typeface="맑은 고딕"/>
                <a:ea typeface="맑은 고딕"/>
              </a:rPr>
              <a:t>∙</a:t>
            </a:r>
            <a:r>
              <a:rPr lang="ko-KR" altLang="en-US" sz="2000" dirty="0" smtClean="0">
                <a:solidFill>
                  <a:schemeClr val="tx1"/>
                </a:solidFill>
              </a:rPr>
              <a:t>통신시장의 경쟁을 촉진하기 위해 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> </a:t>
            </a:r>
            <a:r>
              <a:rPr lang="ko-KR" altLang="en-US" sz="2000" dirty="0" smtClean="0">
                <a:solidFill>
                  <a:srgbClr val="004E6D"/>
                </a:solidFill>
              </a:rPr>
              <a:t>알뜰주유소∙</a:t>
            </a:r>
            <a:r>
              <a:rPr lang="ko-KR" altLang="en-US" sz="2000" dirty="0" err="1" smtClean="0">
                <a:solidFill>
                  <a:srgbClr val="004E6D"/>
                </a:solidFill>
              </a:rPr>
              <a:t>알뜰폰</a:t>
            </a:r>
            <a:r>
              <a:rPr lang="ko-KR" altLang="en-US" sz="2000" dirty="0" smtClean="0">
                <a:solidFill>
                  <a:srgbClr val="004E6D"/>
                </a:solidFill>
              </a:rPr>
              <a:t> 활성화</a:t>
            </a:r>
            <a:r>
              <a:rPr lang="ko-KR" altLang="en-US" sz="2000" dirty="0" smtClean="0">
                <a:solidFill>
                  <a:schemeClr val="tx1"/>
                </a:solidFill>
              </a:rPr>
              <a:t> 정책 등 지속 추진</a:t>
            </a:r>
            <a:endParaRPr lang="en-US" altLang="ko-KR" sz="2000" dirty="0" smtClean="0">
              <a:solidFill>
                <a:schemeClr val="accent4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142852"/>
            <a:ext cx="864396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spcBef>
                <a:spcPct val="0"/>
              </a:spcBef>
              <a:defRPr/>
            </a:pPr>
            <a:r>
              <a:rPr lang="en-US" altLang="ko-KR" sz="3000" b="1" dirty="0" smtClean="0">
                <a:solidFill>
                  <a:schemeClr val="accent3"/>
                </a:solidFill>
                <a:latin typeface="휴먼옛체" pitchFamily="2" charset="-127"/>
                <a:ea typeface="휴먼옛체" pitchFamily="2" charset="-127"/>
              </a:rPr>
              <a:t>Ⅲ</a:t>
            </a:r>
            <a:r>
              <a:rPr lang="en-US" altLang="ko-KR" sz="3000" b="1" dirty="0" smtClean="0">
                <a:solidFill>
                  <a:srgbClr val="003366"/>
                </a:solidFill>
                <a:latin typeface="휴먼옛체" pitchFamily="2" charset="-127"/>
                <a:ea typeface="휴먼옛체" pitchFamily="2" charset="-127"/>
              </a:rPr>
              <a:t> </a:t>
            </a:r>
            <a:r>
              <a:rPr lang="ko-KR" altLang="en-US" sz="3000" kern="0" dirty="0" smtClean="0">
                <a:latin typeface="HY견고딕" pitchFamily="18" charset="-127"/>
                <a:ea typeface="HY견고딕" pitchFamily="18" charset="-127"/>
              </a:rPr>
              <a:t>정부의 대응방향</a:t>
            </a:r>
            <a:r>
              <a:rPr lang="en-US" altLang="ko-KR" sz="3000" kern="0" dirty="0" smtClean="0">
                <a:latin typeface="HY견고딕" pitchFamily="18" charset="-127"/>
                <a:ea typeface="HY견고딕" pitchFamily="18" charset="-127"/>
              </a:rPr>
              <a:t>(3) </a:t>
            </a:r>
            <a:r>
              <a:rPr lang="ko-KR" altLang="en-US" sz="2400" kern="0" dirty="0" smtClean="0">
                <a:latin typeface="HY견고딕" pitchFamily="18" charset="-127"/>
                <a:ea typeface="HY견고딕" pitchFamily="18" charset="-127"/>
              </a:rPr>
              <a:t>물가구조 혁신</a:t>
            </a:r>
            <a:endParaRPr lang="en-US" altLang="ko-KR" sz="2400" kern="0" dirty="0" smtClean="0">
              <a:latin typeface="HY견고딕" pitchFamily="18" charset="-127"/>
              <a:ea typeface="HY견고딕" pitchFamily="18" charset="-127"/>
            </a:endParaRPr>
          </a:p>
          <a:p>
            <a:pPr eaLnBrk="0" hangingPunct="0">
              <a:spcBef>
                <a:spcPct val="0"/>
              </a:spcBef>
              <a:defRPr/>
            </a:pPr>
            <a:endParaRPr lang="en-US" altLang="ko-KR" sz="2000" kern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auto">
          <a:xfrm>
            <a:off x="214282" y="4071942"/>
            <a:ext cx="8572560" cy="2214578"/>
          </a:xfrm>
          <a:prstGeom prst="roundRect">
            <a:avLst>
              <a:gd name="adj" fmla="val 3556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130000"/>
              </a:lnSpc>
              <a:buSzPct val="70000"/>
              <a:buFontTx/>
              <a:buChar char="•"/>
              <a:defRPr/>
            </a:pPr>
            <a:endParaRPr lang="ko-KR" altLang="en-US" sz="1800">
              <a:solidFill>
                <a:schemeClr val="tx1"/>
              </a:solidFill>
            </a:endParaRP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357158" y="3714752"/>
            <a:ext cx="2428892" cy="500066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98000" anchor="ctr"/>
          <a:lstStyle/>
          <a:p>
            <a:pPr>
              <a:spcBef>
                <a:spcPct val="0"/>
              </a:spcBef>
              <a:defRPr/>
            </a:pP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유통구조 개선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42844" y="4357694"/>
            <a:ext cx="8429684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 typeface="Wingdings" pitchFamily="2" charset="2"/>
              <a:buChar char="Ø"/>
            </a:pPr>
            <a:r>
              <a:rPr lang="ko-KR" altLang="en-US" sz="2000" dirty="0" smtClean="0">
                <a:solidFill>
                  <a:schemeClr val="tx1"/>
                </a:solidFill>
              </a:rPr>
              <a:t>직거래 모델 발굴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온라인 판매 확대 </a:t>
            </a:r>
            <a:r>
              <a:rPr lang="ko-KR" altLang="en-US" sz="2000" dirty="0" smtClean="0">
                <a:solidFill>
                  <a:schemeClr val="accent4"/>
                </a:solidFill>
              </a:rPr>
              <a:t>등 </a:t>
            </a:r>
            <a:r>
              <a:rPr lang="ko-KR" altLang="en-US" sz="2000" dirty="0" smtClean="0">
                <a:solidFill>
                  <a:srgbClr val="004E6D"/>
                </a:solidFill>
              </a:rPr>
              <a:t>새로운 유통경로 확산</a:t>
            </a:r>
            <a:endParaRPr lang="en-US" altLang="ko-KR" sz="2000" dirty="0" smtClean="0">
              <a:solidFill>
                <a:srgbClr val="004E6D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r>
              <a:rPr lang="en-US" altLang="ko-KR" sz="2000" dirty="0" smtClean="0">
                <a:solidFill>
                  <a:schemeClr val="accent4"/>
                </a:solidFill>
              </a:rPr>
              <a:t>- </a:t>
            </a:r>
            <a:r>
              <a:rPr lang="ko-KR" altLang="en-US" sz="2000" dirty="0" err="1" smtClean="0">
                <a:solidFill>
                  <a:schemeClr val="accent4"/>
                </a:solidFill>
              </a:rPr>
              <a:t>로컬푸드</a:t>
            </a:r>
            <a:r>
              <a:rPr lang="ko-KR" altLang="en-US" sz="2000" dirty="0" smtClean="0">
                <a:solidFill>
                  <a:schemeClr val="accent4"/>
                </a:solidFill>
              </a:rPr>
              <a:t> 직매장 등 </a:t>
            </a:r>
            <a:r>
              <a:rPr lang="ko-KR" altLang="en-US" sz="2000" dirty="0" smtClean="0">
                <a:solidFill>
                  <a:srgbClr val="004E6D"/>
                </a:solidFill>
              </a:rPr>
              <a:t>산지</a:t>
            </a:r>
            <a:r>
              <a:rPr lang="en-US" altLang="ko-KR" sz="2000" dirty="0" smtClean="0">
                <a:solidFill>
                  <a:srgbClr val="004E6D"/>
                </a:solidFill>
              </a:rPr>
              <a:t>-</a:t>
            </a:r>
            <a:r>
              <a:rPr lang="ko-KR" altLang="en-US" sz="2000" dirty="0" smtClean="0">
                <a:solidFill>
                  <a:srgbClr val="004E6D"/>
                </a:solidFill>
              </a:rPr>
              <a:t>전통시장 직거래 플랫폼 </a:t>
            </a:r>
            <a:r>
              <a:rPr lang="ko-KR" altLang="en-US" sz="2000" dirty="0" smtClean="0">
                <a:solidFill>
                  <a:schemeClr val="accent4"/>
                </a:solidFill>
              </a:rPr>
              <a:t>확대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ko-KR" altLang="en-US" sz="2000" dirty="0" smtClean="0">
                <a:solidFill>
                  <a:srgbClr val="004E6D"/>
                </a:solidFill>
              </a:rPr>
              <a:t>외식업계의 </a:t>
            </a:r>
            <a:r>
              <a:rPr lang="ko-KR" altLang="en-US" sz="2000" dirty="0" err="1" smtClean="0">
                <a:solidFill>
                  <a:srgbClr val="004E6D"/>
                </a:solidFill>
              </a:rPr>
              <a:t>식재료</a:t>
            </a:r>
            <a:r>
              <a:rPr lang="ko-KR" altLang="en-US" sz="2000" dirty="0" smtClean="0">
                <a:solidFill>
                  <a:srgbClr val="004E6D"/>
                </a:solidFill>
              </a:rPr>
              <a:t> 공동구매</a:t>
            </a:r>
            <a:r>
              <a:rPr lang="ko-KR" altLang="en-US" sz="2000" dirty="0" smtClean="0">
                <a:solidFill>
                  <a:schemeClr val="tx1"/>
                </a:solidFill>
              </a:rPr>
              <a:t>를 위한 조직화 비용</a:t>
            </a:r>
            <a:r>
              <a:rPr lang="en-US" altLang="ko-KR" sz="2000" dirty="0" smtClean="0">
                <a:solidFill>
                  <a:schemeClr val="tx1"/>
                </a:solidFill>
              </a:rPr>
              <a:t>·</a:t>
            </a:r>
            <a:r>
              <a:rPr lang="ko-KR" altLang="en-US" sz="2000" dirty="0" smtClean="0">
                <a:solidFill>
                  <a:schemeClr val="tx1"/>
                </a:solidFill>
              </a:rPr>
              <a:t>운영비 등 </a:t>
            </a:r>
            <a:r>
              <a:rPr lang="ko-KR" altLang="en-US" sz="2000" dirty="0" smtClean="0">
                <a:solidFill>
                  <a:srgbClr val="004E6D"/>
                </a:solidFill>
              </a:rPr>
              <a:t>지원</a:t>
            </a: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  <a:buFont typeface="Wingdings" pitchFamily="2" charset="2"/>
              <a:buChar char="Ø"/>
            </a:pPr>
            <a:endParaRPr lang="en-US" altLang="ko-KR" sz="2000" dirty="0" smtClean="0">
              <a:solidFill>
                <a:srgbClr val="C00000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endParaRPr lang="en-US" altLang="ko-KR" sz="2000" dirty="0" smtClean="0">
              <a:solidFill>
                <a:srgbClr val="C00000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endParaRPr lang="en-US" altLang="ko-KR" sz="2000" dirty="0" smtClean="0">
              <a:solidFill>
                <a:srgbClr val="CC0000"/>
              </a:solidFill>
            </a:endParaRPr>
          </a:p>
          <a:p>
            <a:pPr marL="533400" lvl="1" indent="-239713" eaLnBrk="0" hangingPunct="0">
              <a:lnSpc>
                <a:spcPct val="150000"/>
              </a:lnSpc>
              <a:spcBef>
                <a:spcPct val="60000"/>
              </a:spcBef>
              <a:buSzPct val="80000"/>
            </a:pPr>
            <a:endParaRPr lang="en-US" altLang="ko-KR" sz="2000" dirty="0" smtClean="0">
              <a:solidFill>
                <a:schemeClr val="accent4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3"/>
          <p:cNvSpPr txBox="1">
            <a:spLocks noChangeArrowheads="1"/>
          </p:cNvSpPr>
          <p:nvPr/>
        </p:nvSpPr>
        <p:spPr bwMode="auto">
          <a:xfrm>
            <a:off x="2483768" y="2348880"/>
            <a:ext cx="515605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dirty="0">
                <a:solidFill>
                  <a:srgbClr val="002060"/>
                </a:solidFill>
              </a:rPr>
              <a:t/>
            </a:r>
            <a:br>
              <a:rPr lang="en-US" altLang="ko-KR" sz="3600" dirty="0">
                <a:solidFill>
                  <a:srgbClr val="002060"/>
                </a:solidFill>
              </a:rPr>
            </a:br>
            <a:r>
              <a:rPr lang="ko-KR" altLang="en-US" sz="6000" dirty="0" smtClean="0">
                <a:solidFill>
                  <a:srgbClr val="002060"/>
                </a:solidFill>
              </a:rPr>
              <a:t>감사합니다</a:t>
            </a:r>
            <a:endParaRPr lang="ko-KR" altLang="en-US" sz="3200" dirty="0">
              <a:solidFill>
                <a:srgbClr val="002060"/>
              </a:solidFill>
            </a:endParaRPr>
          </a:p>
        </p:txBody>
      </p:sp>
      <p:pic>
        <p:nvPicPr>
          <p:cNvPr id="4101" name="그림 6" descr="mi_kor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63" y="5572125"/>
            <a:ext cx="3303587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8604448" y="6525344"/>
            <a:ext cx="539552" cy="3326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기본 디자인">
  <a:themeElements>
    <a:clrScheme name="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2_기본 디자인">
      <a:majorFont>
        <a:latin typeface="HY견고딕"/>
        <a:ea typeface="HY견고딕"/>
        <a:cs typeface=""/>
      </a:majorFont>
      <a:minorFont>
        <a:latin typeface="HY견고딕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기본 디자인">
  <a:themeElements>
    <a:clrScheme name="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3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17377</TotalTime>
  <Words>789</Words>
  <Application>Microsoft Office PowerPoint</Application>
  <PresentationFormat>화면 슬라이드 쇼(4:3)</PresentationFormat>
  <Paragraphs>207</Paragraphs>
  <Slides>19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19</vt:i4>
      </vt:variant>
    </vt:vector>
  </HeadingPairs>
  <TitlesOfParts>
    <vt:vector size="21" baseType="lpstr">
      <vt:lpstr>2_기본 디자인</vt:lpstr>
      <vt:lpstr>3_기본 디자인</vt:lpstr>
      <vt:lpstr>슬라이드 0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재정경제부 이미지 제고 방안</dc:title>
  <dc:creator>장희경</dc:creator>
  <cp:lastModifiedBy>Mosf</cp:lastModifiedBy>
  <cp:revision>2184</cp:revision>
  <dcterms:created xsi:type="dcterms:W3CDTF">2007-08-07T07:10:16Z</dcterms:created>
  <dcterms:modified xsi:type="dcterms:W3CDTF">2018-09-10T01:34:32Z</dcterms:modified>
</cp:coreProperties>
</file>